
<file path=[Content_Types].xml><?xml version="1.0" encoding="utf-8"?>
<Types xmlns="http://schemas.openxmlformats.org/package/2006/content-types">
  <Default Extension="png" ContentType="image/png"/>
  <Default Extension="emf" ContentType="image/x-emf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sldIdLst>
    <p:sldId id="314" r:id="rId5"/>
    <p:sldId id="399" r:id="rId6"/>
    <p:sldId id="369" r:id="rId7"/>
    <p:sldId id="372" r:id="rId8"/>
    <p:sldId id="374" r:id="rId9"/>
    <p:sldId id="375" r:id="rId10"/>
    <p:sldId id="318" r:id="rId11"/>
    <p:sldId id="319" r:id="rId12"/>
    <p:sldId id="321" r:id="rId13"/>
    <p:sldId id="322" r:id="rId14"/>
    <p:sldId id="323" r:id="rId15"/>
    <p:sldId id="324" r:id="rId16"/>
    <p:sldId id="326" r:id="rId17"/>
    <p:sldId id="327" r:id="rId18"/>
    <p:sldId id="380" r:id="rId19"/>
    <p:sldId id="381" r:id="rId20"/>
    <p:sldId id="382" r:id="rId21"/>
    <p:sldId id="383" r:id="rId22"/>
    <p:sldId id="385" r:id="rId23"/>
    <p:sldId id="386" r:id="rId24"/>
    <p:sldId id="387" r:id="rId25"/>
    <p:sldId id="393" r:id="rId26"/>
    <p:sldId id="394" r:id="rId27"/>
    <p:sldId id="395" r:id="rId28"/>
    <p:sldId id="377" r:id="rId29"/>
    <p:sldId id="388" r:id="rId30"/>
    <p:sldId id="379" r:id="rId31"/>
    <p:sldId id="389" r:id="rId32"/>
    <p:sldId id="398" r:id="rId3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29" userDrawn="1">
          <p15:clr>
            <a:srgbClr val="A4A3A4"/>
          </p15:clr>
        </p15:guide>
        <p15:guide id="4" pos="715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ome BESTEL" initials="JB" lastIdx="2" clrIdx="0">
    <p:extLst>
      <p:ext uri="{19B8F6BF-5375-455C-9EA6-DF929625EA0E}">
        <p15:presenceInfo xmlns:p15="http://schemas.microsoft.com/office/powerpoint/2012/main" userId="16478a9b5c87d1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7F7F7"/>
    <a:srgbClr val="3498DB"/>
    <a:srgbClr val="E7E6E6"/>
    <a:srgbClr val="FE1359"/>
    <a:srgbClr val="FAF8F9"/>
    <a:srgbClr val="F9E5D7"/>
    <a:srgbClr val="1B1B1B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15" autoAdjust="0"/>
    <p:restoredTop sz="93326" autoAdjust="0"/>
  </p:normalViewPr>
  <p:slideViewPr>
    <p:cSldViewPr snapToGrid="0">
      <p:cViewPr varScale="1">
        <p:scale>
          <a:sx n="108" d="100"/>
          <a:sy n="108" d="100"/>
        </p:scale>
        <p:origin x="420" y="78"/>
      </p:cViewPr>
      <p:guideLst>
        <p:guide orient="horz" pos="2160"/>
        <p:guide pos="3840"/>
        <p:guide pos="529"/>
        <p:guide pos="715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0.png>
</file>

<file path=ppt/media/image25.png>
</file>

<file path=ppt/media/image27.png>
</file>

<file path=ppt/media/image270.png>
</file>

<file path=ppt/media/image28.png>
</file>

<file path=ppt/media/image280.png>
</file>

<file path=ppt/media/image3.png>
</file>

<file path=ppt/media/image30.png>
</file>

<file path=ppt/media/image31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4.png>
</file>

<file path=ppt/media/image43.png>
</file>

<file path=ppt/media/image5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7FB05D-A85A-41E9-95F8-557FC4A8E4EF}" type="datetimeFigureOut">
              <a:rPr lang="zh-TW" altLang="en-US" smtClean="0"/>
              <a:t>2018/9/27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FA8AB-93ED-4030-B179-2AF13832A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657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Span </a:t>
            </a:r>
            <a:r>
              <a:rPr lang="zh-TW" altLang="en-US" dirty="0" smtClean="0"/>
              <a:t>較短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FA8AB-93ED-4030-B179-2AF13832ABA7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5044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FA8AB-93ED-4030-B179-2AF13832ABA7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934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or.fr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sosceles Triangle 10"/>
          <p:cNvSpPr/>
          <p:nvPr userDrawn="1"/>
        </p:nvSpPr>
        <p:spPr>
          <a:xfrm>
            <a:off x="9420352" y="4468648"/>
            <a:ext cx="2771648" cy="2389352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10" name="Isosceles Triangle 9"/>
          <p:cNvSpPr/>
          <p:nvPr userDrawn="1"/>
        </p:nvSpPr>
        <p:spPr>
          <a:xfrm>
            <a:off x="10188448" y="5130800"/>
            <a:ext cx="2003552" cy="1727200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B3B4D-10A2-4BE1-AB8E-3DCE5A4273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E7069-7A31-444D-80E6-B61C02E1392B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BF60-08D0-4FC5-B9EF-E3C7B7F02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B4B90-A549-404C-9A50-A6D457809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96698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3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40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800" y="0"/>
            <a:ext cx="40632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9846574-C5D9-4541-A02B-C658C40675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4F10B-ECA2-4753-8694-8A0132243A1A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CF8029F-A75F-4A6C-9B77-D4DC0F2CE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F7FFB95-0236-4810-BE8A-09F9C6E40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79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F64A90B-CF09-4A0C-964C-CCE2F38915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763D6-108C-484F-A72E-357B7AC47626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A952C6-C50D-4D27-A031-9F982CD85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6D60CB7-F310-48A1-80FC-606923F4C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960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cover</a:t>
            </a:r>
            <a:r>
              <a:rPr lang="fr-FR" dirty="0"/>
              <a:t>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4A077DE-2949-4E1A-A7D2-4FBE62B42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2E91A-1B1C-4AA6-BE7D-BFAB22416A0A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3EE20-567C-4C34-8BB7-F1F7931EC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ABE87-6DB0-404E-870D-522D1C646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931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2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D674FCD-0A62-42CB-A507-A24ACB4903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3E6B3-FD71-4468-88B9-C0735253CCAA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AAB05D0-E22C-472E-BF13-4E9F01506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3109015-8337-4804-B005-FEEEEB222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768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3EC2353-4E52-497D-A4B2-2E750BD50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37967-40FB-4E34-8FF3-6969956CCBF8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13D28-51FB-4F50-BDBF-A7C8780FD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1FB78-7A43-425A-87EA-CC2A172D34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176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o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172069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830366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488663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146960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172069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3830366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488663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146960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65860AB-B60C-4CB6-A224-D2EEA226F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CC2AA-C9BE-4B6D-A61B-7594931CB630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364F6EB-F5B4-42CC-A158-D347FFFC8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F45674F-4740-4A8E-B735-D260A20B0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45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nde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13649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03478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193307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8D4F98B-F535-42AC-B3A6-07C069450A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5520A-363C-425F-A28D-4D02521E9EC2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936F9E3-BC92-4459-8066-2F25BDEDE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42BD7FB-F1A6-4341-AF8B-A390D4CD4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06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095500" y="2084199"/>
            <a:ext cx="1961858" cy="1961858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34642" y="2149621"/>
            <a:ext cx="1961858" cy="1961858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D391910-59C3-4A6C-A92C-14BCFCAAC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E36E1-A9EF-44B8-BDC2-AD38F076111B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51203F5-0452-4F1B-8FDA-93CDD55EA7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75E621A-06C1-48FB-B4B5-A6049B394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32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12089D0-15D8-4668-94AB-2DD2C8345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60845-F4F6-4A6C-87EC-25D40DD76F66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05F1F3D-483B-4FDF-BBAA-1EC89A09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4F66571-F47F-42A0-B34E-6EE3B52130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933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or.fr"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39788" y="1600200"/>
            <a:ext cx="4413250" cy="193899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 dirty="0" err="1"/>
              <a:t>Proudly</a:t>
            </a:r>
            <a:r>
              <a:rPr lang="fr-FR" sz="4000" dirty="0"/>
              <a:t> made </a:t>
            </a:r>
            <a:br>
              <a:rPr lang="fr-FR" sz="4000" dirty="0"/>
            </a:br>
            <a:r>
              <a:rPr lang="fr-FR" sz="4000" dirty="0"/>
              <a:t>by</a:t>
            </a:r>
            <a:r>
              <a:rPr lang="fr-FR" sz="4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4000" dirty="0">
                <a:solidFill>
                  <a:schemeClr val="bg1"/>
                </a:solidFill>
              </a:rPr>
              <a:t>Slidor.</a:t>
            </a:r>
          </a:p>
          <a:p>
            <a:r>
              <a:rPr lang="fr-FR" sz="4000" dirty="0" err="1"/>
              <a:t>With</a:t>
            </a:r>
            <a:r>
              <a:rPr lang="fr-FR" sz="4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Freeform 111"/>
          <p:cNvSpPr>
            <a:spLocks/>
          </p:cNvSpPr>
          <p:nvPr userDrawn="1"/>
        </p:nvSpPr>
        <p:spPr bwMode="auto">
          <a:xfrm>
            <a:off x="2047875" y="2983070"/>
            <a:ext cx="468680" cy="410716"/>
          </a:xfrm>
          <a:custGeom>
            <a:avLst/>
            <a:gdLst>
              <a:gd name="T0" fmla="*/ 0 w 248"/>
              <a:gd name="T1" fmla="*/ 64 h 217"/>
              <a:gd name="T2" fmla="*/ 123 w 248"/>
              <a:gd name="T3" fmla="*/ 217 h 217"/>
              <a:gd name="T4" fmla="*/ 248 w 248"/>
              <a:gd name="T5" fmla="*/ 66 h 217"/>
              <a:gd name="T6" fmla="*/ 189 w 248"/>
              <a:gd name="T7" fmla="*/ 1 h 217"/>
              <a:gd name="T8" fmla="*/ 124 w 248"/>
              <a:gd name="T9" fmla="*/ 57 h 217"/>
              <a:gd name="T10" fmla="*/ 61 w 248"/>
              <a:gd name="T11" fmla="*/ 1 h 217"/>
              <a:gd name="T12" fmla="*/ 0 w 248"/>
              <a:gd name="T13" fmla="*/ 6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8" h="217">
                <a:moveTo>
                  <a:pt x="0" y="64"/>
                </a:moveTo>
                <a:cubicBezTo>
                  <a:pt x="0" y="144"/>
                  <a:pt x="123" y="217"/>
                  <a:pt x="123" y="217"/>
                </a:cubicBezTo>
                <a:cubicBezTo>
                  <a:pt x="123" y="217"/>
                  <a:pt x="248" y="146"/>
                  <a:pt x="248" y="66"/>
                </a:cubicBezTo>
                <a:cubicBezTo>
                  <a:pt x="248" y="33"/>
                  <a:pt x="225" y="2"/>
                  <a:pt x="189" y="1"/>
                </a:cubicBezTo>
                <a:cubicBezTo>
                  <a:pt x="155" y="1"/>
                  <a:pt x="124" y="24"/>
                  <a:pt x="124" y="57"/>
                </a:cubicBezTo>
                <a:cubicBezTo>
                  <a:pt x="124" y="24"/>
                  <a:pt x="94" y="1"/>
                  <a:pt x="61" y="1"/>
                </a:cubicBezTo>
                <a:cubicBezTo>
                  <a:pt x="25" y="0"/>
                  <a:pt x="0" y="31"/>
                  <a:pt x="0" y="64"/>
                </a:cubicBezTo>
                <a:close/>
              </a:path>
            </a:pathLst>
          </a:custGeom>
          <a:noFill/>
          <a:ln w="28575" cap="flat">
            <a:solidFill>
              <a:srgbClr val="FE135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75" y="6438900"/>
            <a:ext cx="1235204" cy="2540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2773363" y="2831306"/>
            <a:ext cx="2630487" cy="7078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 dirty="0"/>
              <a:t>from Paris.</a:t>
            </a:r>
          </a:p>
        </p:txBody>
      </p:sp>
      <p:sp>
        <p:nvSpPr>
          <p:cNvPr id="6" name="Rectangle 5">
            <a:hlinkClick r:id="rId3"/>
          </p:cNvPr>
          <p:cNvSpPr/>
          <p:nvPr userDrawn="1"/>
        </p:nvSpPr>
        <p:spPr>
          <a:xfrm>
            <a:off x="839788" y="4083862"/>
            <a:ext cx="3770312" cy="838200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pc="600" dirty="0">
                <a:solidFill>
                  <a:schemeClr val="tx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SAY HELLO</a:t>
            </a:r>
            <a:endParaRPr lang="fr-FR" spc="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>
            <a:off x="6535172" y="3836900"/>
            <a:ext cx="5656828" cy="3021100"/>
            <a:chOff x="5818189" y="1958042"/>
            <a:chExt cx="5656828" cy="3021100"/>
          </a:xfrm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927532" y="2652277"/>
              <a:ext cx="673642" cy="267693"/>
            </a:xfrm>
            <a:custGeom>
              <a:avLst/>
              <a:gdLst>
                <a:gd name="T0" fmla="*/ 91 w 114"/>
                <a:gd name="T1" fmla="*/ 45 h 45"/>
                <a:gd name="T2" fmla="*/ 20 w 114"/>
                <a:gd name="T3" fmla="*/ 45 h 45"/>
                <a:gd name="T4" fmla="*/ 0 w 114"/>
                <a:gd name="T5" fmla="*/ 25 h 45"/>
                <a:gd name="T6" fmla="*/ 20 w 114"/>
                <a:gd name="T7" fmla="*/ 5 h 45"/>
                <a:gd name="T8" fmla="*/ 33 w 114"/>
                <a:gd name="T9" fmla="*/ 10 h 45"/>
                <a:gd name="T10" fmla="*/ 34 w 114"/>
                <a:gd name="T11" fmla="*/ 16 h 45"/>
                <a:gd name="T12" fmla="*/ 28 w 114"/>
                <a:gd name="T13" fmla="*/ 16 h 45"/>
                <a:gd name="T14" fmla="*/ 20 w 114"/>
                <a:gd name="T15" fmla="*/ 13 h 45"/>
                <a:gd name="T16" fmla="*/ 8 w 114"/>
                <a:gd name="T17" fmla="*/ 25 h 45"/>
                <a:gd name="T18" fmla="*/ 20 w 114"/>
                <a:gd name="T19" fmla="*/ 37 h 45"/>
                <a:gd name="T20" fmla="*/ 91 w 114"/>
                <a:gd name="T21" fmla="*/ 37 h 45"/>
                <a:gd name="T22" fmla="*/ 106 w 114"/>
                <a:gd name="T23" fmla="*/ 22 h 45"/>
                <a:gd name="T24" fmla="*/ 91 w 114"/>
                <a:gd name="T25" fmla="*/ 8 h 45"/>
                <a:gd name="T26" fmla="*/ 81 w 114"/>
                <a:gd name="T27" fmla="*/ 13 h 45"/>
                <a:gd name="T28" fmla="*/ 75 w 114"/>
                <a:gd name="T29" fmla="*/ 13 h 45"/>
                <a:gd name="T30" fmla="*/ 75 w 114"/>
                <a:gd name="T31" fmla="*/ 8 h 45"/>
                <a:gd name="T32" fmla="*/ 91 w 114"/>
                <a:gd name="T33" fmla="*/ 0 h 45"/>
                <a:gd name="T34" fmla="*/ 114 w 114"/>
                <a:gd name="T35" fmla="*/ 22 h 45"/>
                <a:gd name="T36" fmla="*/ 91 w 114"/>
                <a:gd name="T3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45">
                  <a:moveTo>
                    <a:pt x="91" y="45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9" y="45"/>
                    <a:pt x="0" y="36"/>
                    <a:pt x="0" y="25"/>
                  </a:cubicBezTo>
                  <a:cubicBezTo>
                    <a:pt x="0" y="14"/>
                    <a:pt x="9" y="5"/>
                    <a:pt x="20" y="5"/>
                  </a:cubicBezTo>
                  <a:cubicBezTo>
                    <a:pt x="25" y="5"/>
                    <a:pt x="30" y="7"/>
                    <a:pt x="33" y="10"/>
                  </a:cubicBezTo>
                  <a:cubicBezTo>
                    <a:pt x="35" y="12"/>
                    <a:pt x="35" y="14"/>
                    <a:pt x="34" y="16"/>
                  </a:cubicBezTo>
                  <a:cubicBezTo>
                    <a:pt x="32" y="17"/>
                    <a:pt x="30" y="18"/>
                    <a:pt x="28" y="16"/>
                  </a:cubicBezTo>
                  <a:cubicBezTo>
                    <a:pt x="26" y="14"/>
                    <a:pt x="23" y="13"/>
                    <a:pt x="20" y="13"/>
                  </a:cubicBezTo>
                  <a:cubicBezTo>
                    <a:pt x="13" y="13"/>
                    <a:pt x="8" y="18"/>
                    <a:pt x="8" y="25"/>
                  </a:cubicBezTo>
                  <a:cubicBezTo>
                    <a:pt x="8" y="31"/>
                    <a:pt x="13" y="37"/>
                    <a:pt x="20" y="37"/>
                  </a:cubicBezTo>
                  <a:cubicBezTo>
                    <a:pt x="91" y="37"/>
                    <a:pt x="91" y="37"/>
                    <a:pt x="91" y="37"/>
                  </a:cubicBezTo>
                  <a:cubicBezTo>
                    <a:pt x="99" y="37"/>
                    <a:pt x="106" y="30"/>
                    <a:pt x="106" y="22"/>
                  </a:cubicBezTo>
                  <a:cubicBezTo>
                    <a:pt x="106" y="14"/>
                    <a:pt x="99" y="8"/>
                    <a:pt x="91" y="8"/>
                  </a:cubicBezTo>
                  <a:cubicBezTo>
                    <a:pt x="87" y="8"/>
                    <a:pt x="83" y="10"/>
                    <a:pt x="81" y="13"/>
                  </a:cubicBezTo>
                  <a:cubicBezTo>
                    <a:pt x="79" y="14"/>
                    <a:pt x="77" y="15"/>
                    <a:pt x="75" y="13"/>
                  </a:cubicBezTo>
                  <a:cubicBezTo>
                    <a:pt x="73" y="12"/>
                    <a:pt x="73" y="9"/>
                    <a:pt x="75" y="8"/>
                  </a:cubicBezTo>
                  <a:cubicBezTo>
                    <a:pt x="79" y="3"/>
                    <a:pt x="85" y="0"/>
                    <a:pt x="91" y="0"/>
                  </a:cubicBezTo>
                  <a:cubicBezTo>
                    <a:pt x="104" y="0"/>
                    <a:pt x="114" y="10"/>
                    <a:pt x="114" y="22"/>
                  </a:cubicBezTo>
                  <a:cubicBezTo>
                    <a:pt x="114" y="35"/>
                    <a:pt x="104" y="45"/>
                    <a:pt x="91" y="4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168749" y="2516960"/>
              <a:ext cx="308875" cy="185326"/>
            </a:xfrm>
            <a:custGeom>
              <a:avLst/>
              <a:gdLst>
                <a:gd name="T0" fmla="*/ 48 w 52"/>
                <a:gd name="T1" fmla="*/ 31 h 31"/>
                <a:gd name="T2" fmla="*/ 48 w 52"/>
                <a:gd name="T3" fmla="*/ 31 h 31"/>
                <a:gd name="T4" fmla="*/ 44 w 52"/>
                <a:gd name="T5" fmla="*/ 27 h 31"/>
                <a:gd name="T6" fmla="*/ 44 w 52"/>
                <a:gd name="T7" fmla="*/ 26 h 31"/>
                <a:gd name="T8" fmla="*/ 26 w 52"/>
                <a:gd name="T9" fmla="*/ 8 h 31"/>
                <a:gd name="T10" fmla="*/ 8 w 52"/>
                <a:gd name="T11" fmla="*/ 23 h 31"/>
                <a:gd name="T12" fmla="*/ 3 w 52"/>
                <a:gd name="T13" fmla="*/ 26 h 31"/>
                <a:gd name="T14" fmla="*/ 0 w 52"/>
                <a:gd name="T15" fmla="*/ 21 h 31"/>
                <a:gd name="T16" fmla="*/ 26 w 52"/>
                <a:gd name="T17" fmla="*/ 0 h 31"/>
                <a:gd name="T18" fmla="*/ 52 w 52"/>
                <a:gd name="T19" fmla="*/ 26 h 31"/>
                <a:gd name="T20" fmla="*/ 52 w 52"/>
                <a:gd name="T21" fmla="*/ 27 h 31"/>
                <a:gd name="T22" fmla="*/ 48 w 52"/>
                <a:gd name="T2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31"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5" y="31"/>
                    <a:pt x="44" y="29"/>
                    <a:pt x="44" y="27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16"/>
                    <a:pt x="36" y="8"/>
                    <a:pt x="26" y="8"/>
                  </a:cubicBezTo>
                  <a:cubicBezTo>
                    <a:pt x="17" y="8"/>
                    <a:pt x="10" y="14"/>
                    <a:pt x="8" y="23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1" y="25"/>
                    <a:pt x="0" y="23"/>
                    <a:pt x="0" y="21"/>
                  </a:cubicBezTo>
                  <a:cubicBezTo>
                    <a:pt x="3" y="9"/>
                    <a:pt x="13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9"/>
                    <a:pt x="50" y="31"/>
                    <a:pt x="48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9033432" y="2552260"/>
              <a:ext cx="205917" cy="179443"/>
            </a:xfrm>
            <a:custGeom>
              <a:avLst/>
              <a:gdLst>
                <a:gd name="T0" fmla="*/ 5 w 35"/>
                <a:gd name="T1" fmla="*/ 30 h 30"/>
                <a:gd name="T2" fmla="*/ 2 w 35"/>
                <a:gd name="T3" fmla="*/ 28 h 30"/>
                <a:gd name="T4" fmla="*/ 0 w 35"/>
                <a:gd name="T5" fmla="*/ 20 h 30"/>
                <a:gd name="T6" fmla="*/ 20 w 35"/>
                <a:gd name="T7" fmla="*/ 0 h 30"/>
                <a:gd name="T8" fmla="*/ 33 w 35"/>
                <a:gd name="T9" fmla="*/ 5 h 30"/>
                <a:gd name="T10" fmla="*/ 33 w 35"/>
                <a:gd name="T11" fmla="*/ 11 h 30"/>
                <a:gd name="T12" fmla="*/ 28 w 35"/>
                <a:gd name="T13" fmla="*/ 11 h 30"/>
                <a:gd name="T14" fmla="*/ 20 w 35"/>
                <a:gd name="T15" fmla="*/ 8 h 30"/>
                <a:gd name="T16" fmla="*/ 8 w 35"/>
                <a:gd name="T17" fmla="*/ 20 h 30"/>
                <a:gd name="T18" fmla="*/ 9 w 35"/>
                <a:gd name="T19" fmla="*/ 25 h 30"/>
                <a:gd name="T20" fmla="*/ 7 w 35"/>
                <a:gd name="T21" fmla="*/ 30 h 30"/>
                <a:gd name="T22" fmla="*/ 5 w 35"/>
                <a:gd name="T2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30">
                  <a:moveTo>
                    <a:pt x="5" y="30"/>
                  </a:moveTo>
                  <a:cubicBezTo>
                    <a:pt x="4" y="30"/>
                    <a:pt x="2" y="29"/>
                    <a:pt x="2" y="28"/>
                  </a:cubicBezTo>
                  <a:cubicBezTo>
                    <a:pt x="1" y="25"/>
                    <a:pt x="0" y="23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5" y="7"/>
                    <a:pt x="35" y="9"/>
                    <a:pt x="33" y="11"/>
                  </a:cubicBezTo>
                  <a:cubicBezTo>
                    <a:pt x="32" y="13"/>
                    <a:pt x="29" y="13"/>
                    <a:pt x="28" y="11"/>
                  </a:cubicBezTo>
                  <a:cubicBezTo>
                    <a:pt x="26" y="10"/>
                    <a:pt x="24" y="8"/>
                    <a:pt x="20" y="8"/>
                  </a:cubicBezTo>
                  <a:cubicBezTo>
                    <a:pt x="13" y="8"/>
                    <a:pt x="8" y="14"/>
                    <a:pt x="8" y="20"/>
                  </a:cubicBezTo>
                  <a:cubicBezTo>
                    <a:pt x="8" y="22"/>
                    <a:pt x="8" y="23"/>
                    <a:pt x="9" y="25"/>
                  </a:cubicBezTo>
                  <a:cubicBezTo>
                    <a:pt x="10" y="27"/>
                    <a:pt x="9" y="29"/>
                    <a:pt x="7" y="30"/>
                  </a:cubicBezTo>
                  <a:cubicBezTo>
                    <a:pt x="6" y="30"/>
                    <a:pt x="6" y="30"/>
                    <a:pt x="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965606" y="3102353"/>
              <a:ext cx="123550" cy="200034"/>
            </a:xfrm>
            <a:custGeom>
              <a:avLst/>
              <a:gdLst>
                <a:gd name="T0" fmla="*/ 4 w 21"/>
                <a:gd name="T1" fmla="*/ 34 h 34"/>
                <a:gd name="T2" fmla="*/ 0 w 21"/>
                <a:gd name="T3" fmla="*/ 30 h 34"/>
                <a:gd name="T4" fmla="*/ 4 w 21"/>
                <a:gd name="T5" fmla="*/ 26 h 34"/>
                <a:gd name="T6" fmla="*/ 13 w 21"/>
                <a:gd name="T7" fmla="*/ 17 h 34"/>
                <a:gd name="T8" fmla="*/ 4 w 21"/>
                <a:gd name="T9" fmla="*/ 8 h 34"/>
                <a:gd name="T10" fmla="*/ 0 w 21"/>
                <a:gd name="T11" fmla="*/ 4 h 34"/>
                <a:gd name="T12" fmla="*/ 4 w 21"/>
                <a:gd name="T13" fmla="*/ 0 h 34"/>
                <a:gd name="T14" fmla="*/ 21 w 21"/>
                <a:gd name="T15" fmla="*/ 17 h 34"/>
                <a:gd name="T16" fmla="*/ 4 w 2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4">
                  <a:moveTo>
                    <a:pt x="4" y="34"/>
                  </a:moveTo>
                  <a:cubicBezTo>
                    <a:pt x="1" y="34"/>
                    <a:pt x="0" y="33"/>
                    <a:pt x="0" y="30"/>
                  </a:cubicBezTo>
                  <a:cubicBezTo>
                    <a:pt x="0" y="28"/>
                    <a:pt x="1" y="26"/>
                    <a:pt x="4" y="26"/>
                  </a:cubicBezTo>
                  <a:cubicBezTo>
                    <a:pt x="9" y="26"/>
                    <a:pt x="13" y="22"/>
                    <a:pt x="13" y="17"/>
                  </a:cubicBezTo>
                  <a:cubicBezTo>
                    <a:pt x="13" y="12"/>
                    <a:pt x="9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" y="0"/>
                    <a:pt x="21" y="8"/>
                    <a:pt x="21" y="17"/>
                  </a:cubicBezTo>
                  <a:cubicBezTo>
                    <a:pt x="21" y="27"/>
                    <a:pt x="13" y="34"/>
                    <a:pt x="4" y="3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633198" y="3078820"/>
              <a:ext cx="455958" cy="223567"/>
            </a:xfrm>
            <a:custGeom>
              <a:avLst/>
              <a:gdLst>
                <a:gd name="T0" fmla="*/ 60 w 77"/>
                <a:gd name="T1" fmla="*/ 38 h 38"/>
                <a:gd name="T2" fmla="*/ 19 w 77"/>
                <a:gd name="T3" fmla="*/ 38 h 38"/>
                <a:gd name="T4" fmla="*/ 0 w 77"/>
                <a:gd name="T5" fmla="*/ 19 h 38"/>
                <a:gd name="T6" fmla="*/ 19 w 77"/>
                <a:gd name="T7" fmla="*/ 0 h 38"/>
                <a:gd name="T8" fmla="*/ 31 w 77"/>
                <a:gd name="T9" fmla="*/ 4 h 38"/>
                <a:gd name="T10" fmla="*/ 32 w 77"/>
                <a:gd name="T11" fmla="*/ 10 h 38"/>
                <a:gd name="T12" fmla="*/ 26 w 77"/>
                <a:gd name="T13" fmla="*/ 10 h 38"/>
                <a:gd name="T14" fmla="*/ 19 w 77"/>
                <a:gd name="T15" fmla="*/ 8 h 38"/>
                <a:gd name="T16" fmla="*/ 8 w 77"/>
                <a:gd name="T17" fmla="*/ 19 h 38"/>
                <a:gd name="T18" fmla="*/ 19 w 77"/>
                <a:gd name="T19" fmla="*/ 30 h 38"/>
                <a:gd name="T20" fmla="*/ 60 w 77"/>
                <a:gd name="T21" fmla="*/ 30 h 38"/>
                <a:gd name="T22" fmla="*/ 69 w 77"/>
                <a:gd name="T23" fmla="*/ 21 h 38"/>
                <a:gd name="T24" fmla="*/ 60 w 77"/>
                <a:gd name="T25" fmla="*/ 12 h 38"/>
                <a:gd name="T26" fmla="*/ 54 w 77"/>
                <a:gd name="T27" fmla="*/ 14 h 38"/>
                <a:gd name="T28" fmla="*/ 48 w 77"/>
                <a:gd name="T29" fmla="*/ 13 h 38"/>
                <a:gd name="T30" fmla="*/ 49 w 77"/>
                <a:gd name="T31" fmla="*/ 7 h 38"/>
                <a:gd name="T32" fmla="*/ 60 w 77"/>
                <a:gd name="T33" fmla="*/ 4 h 38"/>
                <a:gd name="T34" fmla="*/ 77 w 77"/>
                <a:gd name="T35" fmla="*/ 21 h 38"/>
                <a:gd name="T36" fmla="*/ 60 w 77"/>
                <a:gd name="T3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38">
                  <a:moveTo>
                    <a:pt x="60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8" y="38"/>
                    <a:pt x="0" y="30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23" y="0"/>
                    <a:pt x="28" y="1"/>
                    <a:pt x="31" y="4"/>
                  </a:cubicBezTo>
                  <a:cubicBezTo>
                    <a:pt x="33" y="5"/>
                    <a:pt x="33" y="8"/>
                    <a:pt x="32" y="10"/>
                  </a:cubicBezTo>
                  <a:cubicBezTo>
                    <a:pt x="30" y="11"/>
                    <a:pt x="28" y="12"/>
                    <a:pt x="26" y="10"/>
                  </a:cubicBezTo>
                  <a:cubicBezTo>
                    <a:pt x="24" y="9"/>
                    <a:pt x="22" y="8"/>
                    <a:pt x="19" y="8"/>
                  </a:cubicBezTo>
                  <a:cubicBezTo>
                    <a:pt x="13" y="8"/>
                    <a:pt x="8" y="13"/>
                    <a:pt x="8" y="19"/>
                  </a:cubicBezTo>
                  <a:cubicBezTo>
                    <a:pt x="8" y="25"/>
                    <a:pt x="13" y="30"/>
                    <a:pt x="19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5" y="30"/>
                    <a:pt x="69" y="26"/>
                    <a:pt x="69" y="21"/>
                  </a:cubicBezTo>
                  <a:cubicBezTo>
                    <a:pt x="69" y="16"/>
                    <a:pt x="65" y="12"/>
                    <a:pt x="60" y="12"/>
                  </a:cubicBezTo>
                  <a:cubicBezTo>
                    <a:pt x="57" y="12"/>
                    <a:pt x="56" y="13"/>
                    <a:pt x="54" y="14"/>
                  </a:cubicBezTo>
                  <a:cubicBezTo>
                    <a:pt x="52" y="15"/>
                    <a:pt x="50" y="15"/>
                    <a:pt x="48" y="13"/>
                  </a:cubicBezTo>
                  <a:cubicBezTo>
                    <a:pt x="47" y="11"/>
                    <a:pt x="47" y="9"/>
                    <a:pt x="49" y="7"/>
                  </a:cubicBezTo>
                  <a:cubicBezTo>
                    <a:pt x="52" y="5"/>
                    <a:pt x="56" y="4"/>
                    <a:pt x="60" y="4"/>
                  </a:cubicBezTo>
                  <a:cubicBezTo>
                    <a:pt x="69" y="4"/>
                    <a:pt x="77" y="12"/>
                    <a:pt x="77" y="21"/>
                  </a:cubicBezTo>
                  <a:cubicBezTo>
                    <a:pt x="77" y="31"/>
                    <a:pt x="69" y="38"/>
                    <a:pt x="60" y="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7703798" y="2990570"/>
              <a:ext cx="285341" cy="158850"/>
            </a:xfrm>
            <a:custGeom>
              <a:avLst/>
              <a:gdLst>
                <a:gd name="T0" fmla="*/ 44 w 48"/>
                <a:gd name="T1" fmla="*/ 27 h 27"/>
                <a:gd name="T2" fmla="*/ 40 w 48"/>
                <a:gd name="T3" fmla="*/ 23 h 27"/>
                <a:gd name="T4" fmla="*/ 24 w 48"/>
                <a:gd name="T5" fmla="*/ 8 h 27"/>
                <a:gd name="T6" fmla="*/ 9 w 48"/>
                <a:gd name="T7" fmla="*/ 20 h 27"/>
                <a:gd name="T8" fmla="*/ 4 w 48"/>
                <a:gd name="T9" fmla="*/ 23 h 27"/>
                <a:gd name="T10" fmla="*/ 1 w 48"/>
                <a:gd name="T11" fmla="*/ 18 h 27"/>
                <a:gd name="T12" fmla="*/ 24 w 48"/>
                <a:gd name="T13" fmla="*/ 0 h 27"/>
                <a:gd name="T14" fmla="*/ 48 w 48"/>
                <a:gd name="T15" fmla="*/ 23 h 27"/>
                <a:gd name="T16" fmla="*/ 44 w 48"/>
                <a:gd name="T17" fmla="*/ 27 h 27"/>
                <a:gd name="T18" fmla="*/ 44 w 4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27">
                  <a:moveTo>
                    <a:pt x="44" y="27"/>
                  </a:moveTo>
                  <a:cubicBezTo>
                    <a:pt x="42" y="27"/>
                    <a:pt x="40" y="26"/>
                    <a:pt x="40" y="23"/>
                  </a:cubicBezTo>
                  <a:cubicBezTo>
                    <a:pt x="40" y="15"/>
                    <a:pt x="33" y="8"/>
                    <a:pt x="24" y="8"/>
                  </a:cubicBezTo>
                  <a:cubicBezTo>
                    <a:pt x="17" y="8"/>
                    <a:pt x="10" y="13"/>
                    <a:pt x="9" y="20"/>
                  </a:cubicBezTo>
                  <a:cubicBezTo>
                    <a:pt x="8" y="22"/>
                    <a:pt x="6" y="23"/>
                    <a:pt x="4" y="23"/>
                  </a:cubicBezTo>
                  <a:cubicBezTo>
                    <a:pt x="2" y="22"/>
                    <a:pt x="0" y="20"/>
                    <a:pt x="1" y="18"/>
                  </a:cubicBezTo>
                  <a:cubicBezTo>
                    <a:pt x="4" y="7"/>
                    <a:pt x="13" y="0"/>
                    <a:pt x="24" y="0"/>
                  </a:cubicBezTo>
                  <a:cubicBezTo>
                    <a:pt x="37" y="0"/>
                    <a:pt x="48" y="10"/>
                    <a:pt x="48" y="23"/>
                  </a:cubicBezTo>
                  <a:cubicBezTo>
                    <a:pt x="48" y="26"/>
                    <a:pt x="46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9139333" y="3881897"/>
              <a:ext cx="114724" cy="176500"/>
            </a:xfrm>
            <a:custGeom>
              <a:avLst/>
              <a:gdLst>
                <a:gd name="T0" fmla="*/ 15 w 19"/>
                <a:gd name="T1" fmla="*/ 30 h 30"/>
                <a:gd name="T2" fmla="*/ 0 w 19"/>
                <a:gd name="T3" fmla="*/ 15 h 30"/>
                <a:gd name="T4" fmla="*/ 15 w 19"/>
                <a:gd name="T5" fmla="*/ 0 h 30"/>
                <a:gd name="T6" fmla="*/ 19 w 19"/>
                <a:gd name="T7" fmla="*/ 4 h 30"/>
                <a:gd name="T8" fmla="*/ 15 w 19"/>
                <a:gd name="T9" fmla="*/ 8 h 30"/>
                <a:gd name="T10" fmla="*/ 8 w 19"/>
                <a:gd name="T11" fmla="*/ 15 h 30"/>
                <a:gd name="T12" fmla="*/ 15 w 19"/>
                <a:gd name="T13" fmla="*/ 22 h 30"/>
                <a:gd name="T14" fmla="*/ 19 w 19"/>
                <a:gd name="T15" fmla="*/ 26 h 30"/>
                <a:gd name="T16" fmla="*/ 15 w 19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30">
                  <a:moveTo>
                    <a:pt x="15" y="30"/>
                  </a:moveTo>
                  <a:cubicBezTo>
                    <a:pt x="7" y="30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7" y="0"/>
                    <a:pt x="19" y="2"/>
                    <a:pt x="19" y="4"/>
                  </a:cubicBezTo>
                  <a:cubicBezTo>
                    <a:pt x="19" y="6"/>
                    <a:pt x="17" y="8"/>
                    <a:pt x="15" y="8"/>
                  </a:cubicBezTo>
                  <a:cubicBezTo>
                    <a:pt x="11" y="8"/>
                    <a:pt x="8" y="11"/>
                    <a:pt x="8" y="15"/>
                  </a:cubicBezTo>
                  <a:cubicBezTo>
                    <a:pt x="8" y="19"/>
                    <a:pt x="11" y="22"/>
                    <a:pt x="15" y="22"/>
                  </a:cubicBezTo>
                  <a:cubicBezTo>
                    <a:pt x="17" y="22"/>
                    <a:pt x="19" y="23"/>
                    <a:pt x="19" y="26"/>
                  </a:cubicBezTo>
                  <a:cubicBezTo>
                    <a:pt x="19" y="28"/>
                    <a:pt x="17" y="30"/>
                    <a:pt x="1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139333" y="3864247"/>
              <a:ext cx="379475" cy="194150"/>
            </a:xfrm>
            <a:custGeom>
              <a:avLst/>
              <a:gdLst>
                <a:gd name="T0" fmla="*/ 48 w 64"/>
                <a:gd name="T1" fmla="*/ 33 h 33"/>
                <a:gd name="T2" fmla="*/ 15 w 64"/>
                <a:gd name="T3" fmla="*/ 33 h 33"/>
                <a:gd name="T4" fmla="*/ 0 w 64"/>
                <a:gd name="T5" fmla="*/ 18 h 33"/>
                <a:gd name="T6" fmla="*/ 15 w 64"/>
                <a:gd name="T7" fmla="*/ 3 h 33"/>
                <a:gd name="T8" fmla="*/ 24 w 64"/>
                <a:gd name="T9" fmla="*/ 6 h 33"/>
                <a:gd name="T10" fmla="*/ 25 w 64"/>
                <a:gd name="T11" fmla="*/ 12 h 33"/>
                <a:gd name="T12" fmla="*/ 19 w 64"/>
                <a:gd name="T13" fmla="*/ 12 h 33"/>
                <a:gd name="T14" fmla="*/ 15 w 64"/>
                <a:gd name="T15" fmla="*/ 11 h 33"/>
                <a:gd name="T16" fmla="*/ 8 w 64"/>
                <a:gd name="T17" fmla="*/ 18 h 33"/>
                <a:gd name="T18" fmla="*/ 15 w 64"/>
                <a:gd name="T19" fmla="*/ 25 h 33"/>
                <a:gd name="T20" fmla="*/ 48 w 64"/>
                <a:gd name="T21" fmla="*/ 25 h 33"/>
                <a:gd name="T22" fmla="*/ 56 w 64"/>
                <a:gd name="T23" fmla="*/ 16 h 33"/>
                <a:gd name="T24" fmla="*/ 48 w 64"/>
                <a:gd name="T25" fmla="*/ 8 h 33"/>
                <a:gd name="T26" fmla="*/ 42 w 64"/>
                <a:gd name="T27" fmla="*/ 10 h 33"/>
                <a:gd name="T28" fmla="*/ 37 w 64"/>
                <a:gd name="T29" fmla="*/ 9 h 33"/>
                <a:gd name="T30" fmla="*/ 37 w 64"/>
                <a:gd name="T31" fmla="*/ 3 h 33"/>
                <a:gd name="T32" fmla="*/ 48 w 64"/>
                <a:gd name="T33" fmla="*/ 0 h 33"/>
                <a:gd name="T34" fmla="*/ 64 w 64"/>
                <a:gd name="T35" fmla="*/ 16 h 33"/>
                <a:gd name="T36" fmla="*/ 48 w 64"/>
                <a:gd name="T3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33">
                  <a:moveTo>
                    <a:pt x="48" y="33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7" y="33"/>
                    <a:pt x="0" y="26"/>
                    <a:pt x="0" y="18"/>
                  </a:cubicBezTo>
                  <a:cubicBezTo>
                    <a:pt x="0" y="10"/>
                    <a:pt x="7" y="3"/>
                    <a:pt x="15" y="3"/>
                  </a:cubicBezTo>
                  <a:cubicBezTo>
                    <a:pt x="18" y="3"/>
                    <a:pt x="21" y="4"/>
                    <a:pt x="24" y="6"/>
                  </a:cubicBezTo>
                  <a:cubicBezTo>
                    <a:pt x="26" y="7"/>
                    <a:pt x="26" y="10"/>
                    <a:pt x="25" y="12"/>
                  </a:cubicBezTo>
                  <a:cubicBezTo>
                    <a:pt x="23" y="13"/>
                    <a:pt x="21" y="14"/>
                    <a:pt x="19" y="12"/>
                  </a:cubicBezTo>
                  <a:cubicBezTo>
                    <a:pt x="18" y="12"/>
                    <a:pt x="16" y="11"/>
                    <a:pt x="15" y="11"/>
                  </a:cubicBezTo>
                  <a:cubicBezTo>
                    <a:pt x="11" y="11"/>
                    <a:pt x="8" y="14"/>
                    <a:pt x="8" y="18"/>
                  </a:cubicBezTo>
                  <a:cubicBezTo>
                    <a:pt x="8" y="22"/>
                    <a:pt x="11" y="25"/>
                    <a:pt x="15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52" y="25"/>
                    <a:pt x="56" y="21"/>
                    <a:pt x="56" y="16"/>
                  </a:cubicBezTo>
                  <a:cubicBezTo>
                    <a:pt x="56" y="12"/>
                    <a:pt x="52" y="8"/>
                    <a:pt x="48" y="8"/>
                  </a:cubicBezTo>
                  <a:cubicBezTo>
                    <a:pt x="46" y="8"/>
                    <a:pt x="44" y="8"/>
                    <a:pt x="42" y="10"/>
                  </a:cubicBezTo>
                  <a:cubicBezTo>
                    <a:pt x="41" y="11"/>
                    <a:pt x="38" y="11"/>
                    <a:pt x="37" y="9"/>
                  </a:cubicBezTo>
                  <a:cubicBezTo>
                    <a:pt x="35" y="7"/>
                    <a:pt x="36" y="5"/>
                    <a:pt x="37" y="3"/>
                  </a:cubicBezTo>
                  <a:cubicBezTo>
                    <a:pt x="40" y="1"/>
                    <a:pt x="44" y="0"/>
                    <a:pt x="48" y="0"/>
                  </a:cubicBezTo>
                  <a:cubicBezTo>
                    <a:pt x="57" y="0"/>
                    <a:pt x="64" y="7"/>
                    <a:pt x="64" y="16"/>
                  </a:cubicBezTo>
                  <a:cubicBezTo>
                    <a:pt x="64" y="25"/>
                    <a:pt x="57" y="33"/>
                    <a:pt x="48" y="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9221700" y="3793647"/>
              <a:ext cx="238275" cy="135317"/>
            </a:xfrm>
            <a:custGeom>
              <a:avLst/>
              <a:gdLst>
                <a:gd name="T0" fmla="*/ 4 w 40"/>
                <a:gd name="T1" fmla="*/ 23 h 23"/>
                <a:gd name="T2" fmla="*/ 4 w 40"/>
                <a:gd name="T3" fmla="*/ 23 h 23"/>
                <a:gd name="T4" fmla="*/ 0 w 40"/>
                <a:gd name="T5" fmla="*/ 19 h 23"/>
                <a:gd name="T6" fmla="*/ 20 w 40"/>
                <a:gd name="T7" fmla="*/ 0 h 23"/>
                <a:gd name="T8" fmla="*/ 39 w 40"/>
                <a:gd name="T9" fmla="*/ 15 h 23"/>
                <a:gd name="T10" fmla="*/ 36 w 40"/>
                <a:gd name="T11" fmla="*/ 20 h 23"/>
                <a:gd name="T12" fmla="*/ 32 w 40"/>
                <a:gd name="T13" fmla="*/ 17 h 23"/>
                <a:gd name="T14" fmla="*/ 20 w 40"/>
                <a:gd name="T15" fmla="*/ 8 h 23"/>
                <a:gd name="T16" fmla="*/ 8 w 40"/>
                <a:gd name="T17" fmla="*/ 20 h 23"/>
                <a:gd name="T18" fmla="*/ 4 w 40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3">
                  <a:moveTo>
                    <a:pt x="4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1" y="23"/>
                    <a:pt x="0" y="22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9" y="0"/>
                    <a:pt x="37" y="6"/>
                    <a:pt x="39" y="15"/>
                  </a:cubicBezTo>
                  <a:cubicBezTo>
                    <a:pt x="40" y="17"/>
                    <a:pt x="39" y="19"/>
                    <a:pt x="36" y="20"/>
                  </a:cubicBezTo>
                  <a:cubicBezTo>
                    <a:pt x="34" y="20"/>
                    <a:pt x="32" y="19"/>
                    <a:pt x="32" y="17"/>
                  </a:cubicBezTo>
                  <a:cubicBezTo>
                    <a:pt x="30" y="11"/>
                    <a:pt x="25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22"/>
                    <a:pt x="6" y="23"/>
                    <a:pt x="4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5818189" y="1958042"/>
              <a:ext cx="5656828" cy="3021100"/>
            </a:xfrm>
            <a:custGeom>
              <a:avLst/>
              <a:gdLst>
                <a:gd name="T0" fmla="*/ 531 w 957"/>
                <a:gd name="T1" fmla="*/ 375 h 512"/>
                <a:gd name="T2" fmla="*/ 499 w 957"/>
                <a:gd name="T3" fmla="*/ 292 h 512"/>
                <a:gd name="T4" fmla="*/ 477 w 957"/>
                <a:gd name="T5" fmla="*/ 84 h 512"/>
                <a:gd name="T6" fmla="*/ 467 w 957"/>
                <a:gd name="T7" fmla="*/ 53 h 512"/>
                <a:gd name="T8" fmla="*/ 455 w 957"/>
                <a:gd name="T9" fmla="*/ 53 h 512"/>
                <a:gd name="T10" fmla="*/ 450 w 957"/>
                <a:gd name="T11" fmla="*/ 86 h 512"/>
                <a:gd name="T12" fmla="*/ 431 w 957"/>
                <a:gd name="T13" fmla="*/ 296 h 512"/>
                <a:gd name="T14" fmla="*/ 396 w 957"/>
                <a:gd name="T15" fmla="*/ 399 h 512"/>
                <a:gd name="T16" fmla="*/ 4 w 957"/>
                <a:gd name="T17" fmla="*/ 512 h 512"/>
                <a:gd name="T18" fmla="*/ 583 w 957"/>
                <a:gd name="T19" fmla="*/ 512 h 512"/>
                <a:gd name="T20" fmla="*/ 377 w 957"/>
                <a:gd name="T21" fmla="*/ 456 h 512"/>
                <a:gd name="T22" fmla="*/ 392 w 957"/>
                <a:gd name="T23" fmla="*/ 429 h 512"/>
                <a:gd name="T24" fmla="*/ 510 w 957"/>
                <a:gd name="T25" fmla="*/ 429 h 512"/>
                <a:gd name="T26" fmla="*/ 506 w 957"/>
                <a:gd name="T27" fmla="*/ 421 h 512"/>
                <a:gd name="T28" fmla="*/ 523 w 957"/>
                <a:gd name="T29" fmla="*/ 395 h 512"/>
                <a:gd name="T30" fmla="*/ 404 w 957"/>
                <a:gd name="T31" fmla="*/ 395 h 512"/>
                <a:gd name="T32" fmla="*/ 420 w 957"/>
                <a:gd name="T33" fmla="*/ 421 h 512"/>
                <a:gd name="T34" fmla="*/ 432 w 957"/>
                <a:gd name="T35" fmla="*/ 429 h 512"/>
                <a:gd name="T36" fmla="*/ 489 w 957"/>
                <a:gd name="T37" fmla="*/ 403 h 512"/>
                <a:gd name="T38" fmla="*/ 495 w 957"/>
                <a:gd name="T39" fmla="*/ 429 h 512"/>
                <a:gd name="T40" fmla="*/ 532 w 957"/>
                <a:gd name="T41" fmla="*/ 475 h 512"/>
                <a:gd name="T42" fmla="*/ 419 w 957"/>
                <a:gd name="T43" fmla="*/ 370 h 512"/>
                <a:gd name="T44" fmla="*/ 424 w 957"/>
                <a:gd name="T45" fmla="*/ 350 h 512"/>
                <a:gd name="T46" fmla="*/ 430 w 957"/>
                <a:gd name="T47" fmla="*/ 330 h 512"/>
                <a:gd name="T48" fmla="*/ 446 w 957"/>
                <a:gd name="T49" fmla="*/ 370 h 512"/>
                <a:gd name="T50" fmla="*/ 489 w 957"/>
                <a:gd name="T51" fmla="*/ 370 h 512"/>
                <a:gd name="T52" fmla="*/ 502 w 957"/>
                <a:gd name="T53" fmla="*/ 350 h 512"/>
                <a:gd name="T54" fmla="*/ 493 w 957"/>
                <a:gd name="T55" fmla="*/ 318 h 512"/>
                <a:gd name="T56" fmla="*/ 435 w 957"/>
                <a:gd name="T57" fmla="*/ 288 h 512"/>
                <a:gd name="T58" fmla="*/ 490 w 957"/>
                <a:gd name="T59" fmla="*/ 288 h 512"/>
                <a:gd name="T60" fmla="*/ 484 w 957"/>
                <a:gd name="T61" fmla="*/ 276 h 512"/>
                <a:gd name="T62" fmla="*/ 453 w 957"/>
                <a:gd name="T63" fmla="*/ 208 h 512"/>
                <a:gd name="T64" fmla="*/ 448 w 957"/>
                <a:gd name="T65" fmla="*/ 216 h 512"/>
                <a:gd name="T66" fmla="*/ 453 w 957"/>
                <a:gd name="T67" fmla="*/ 233 h 512"/>
                <a:gd name="T68" fmla="*/ 452 w 957"/>
                <a:gd name="T69" fmla="*/ 250 h 512"/>
                <a:gd name="T70" fmla="*/ 473 w 957"/>
                <a:gd name="T71" fmla="*/ 200 h 512"/>
                <a:gd name="T72" fmla="*/ 475 w 957"/>
                <a:gd name="T73" fmla="*/ 250 h 512"/>
                <a:gd name="T74" fmla="*/ 475 w 957"/>
                <a:gd name="T75" fmla="*/ 242 h 512"/>
                <a:gd name="T76" fmla="*/ 474 w 957"/>
                <a:gd name="T77" fmla="*/ 225 h 512"/>
                <a:gd name="T78" fmla="*/ 473 w 957"/>
                <a:gd name="T79" fmla="*/ 192 h 512"/>
                <a:gd name="T80" fmla="*/ 469 w 957"/>
                <a:gd name="T81" fmla="*/ 80 h 512"/>
                <a:gd name="T82" fmla="*/ 469 w 957"/>
                <a:gd name="T83" fmla="*/ 72 h 512"/>
                <a:gd name="T84" fmla="*/ 457 w 957"/>
                <a:gd name="T85" fmla="*/ 99 h 512"/>
                <a:gd name="T86" fmla="*/ 454 w 957"/>
                <a:gd name="T87" fmla="*/ 183 h 512"/>
                <a:gd name="T88" fmla="*/ 444 w 957"/>
                <a:gd name="T89" fmla="*/ 266 h 512"/>
                <a:gd name="T90" fmla="*/ 466 w 957"/>
                <a:gd name="T91" fmla="*/ 212 h 512"/>
                <a:gd name="T92" fmla="*/ 467 w 957"/>
                <a:gd name="T93" fmla="*/ 230 h 512"/>
                <a:gd name="T94" fmla="*/ 467 w 957"/>
                <a:gd name="T95" fmla="*/ 61 h 512"/>
                <a:gd name="T96" fmla="*/ 491 w 957"/>
                <a:gd name="T97" fmla="*/ 310 h 512"/>
                <a:gd name="T98" fmla="*/ 523 w 957"/>
                <a:gd name="T99" fmla="*/ 383 h 512"/>
                <a:gd name="T100" fmla="*/ 391 w 957"/>
                <a:gd name="T101" fmla="*/ 483 h 512"/>
                <a:gd name="T102" fmla="*/ 409 w 957"/>
                <a:gd name="T103" fmla="*/ 464 h 512"/>
                <a:gd name="T104" fmla="*/ 537 w 957"/>
                <a:gd name="T105" fmla="*/ 504 h 512"/>
                <a:gd name="T106" fmla="*/ 577 w 957"/>
                <a:gd name="T107" fmla="*/ 504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7" h="512">
                  <a:moveTo>
                    <a:pt x="953" y="504"/>
                  </a:moveTo>
                  <a:cubicBezTo>
                    <a:pt x="586" y="504"/>
                    <a:pt x="586" y="504"/>
                    <a:pt x="586" y="504"/>
                  </a:cubicBezTo>
                  <a:cubicBezTo>
                    <a:pt x="528" y="402"/>
                    <a:pt x="528" y="402"/>
                    <a:pt x="528" y="402"/>
                  </a:cubicBezTo>
                  <a:cubicBezTo>
                    <a:pt x="530" y="402"/>
                    <a:pt x="531" y="400"/>
                    <a:pt x="531" y="399"/>
                  </a:cubicBezTo>
                  <a:cubicBezTo>
                    <a:pt x="531" y="375"/>
                    <a:pt x="531" y="375"/>
                    <a:pt x="531" y="375"/>
                  </a:cubicBezTo>
                  <a:cubicBezTo>
                    <a:pt x="531" y="373"/>
                    <a:pt x="529" y="371"/>
                    <a:pt x="527" y="371"/>
                  </a:cubicBezTo>
                  <a:cubicBezTo>
                    <a:pt x="517" y="371"/>
                    <a:pt x="517" y="371"/>
                    <a:pt x="517" y="371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8" y="296"/>
                    <a:pt x="499" y="294"/>
                    <a:pt x="499" y="292"/>
                  </a:cubicBezTo>
                  <a:cubicBezTo>
                    <a:pt x="499" y="280"/>
                    <a:pt x="499" y="280"/>
                    <a:pt x="499" y="280"/>
                  </a:cubicBezTo>
                  <a:cubicBezTo>
                    <a:pt x="499" y="278"/>
                    <a:pt x="498" y="276"/>
                    <a:pt x="495" y="276"/>
                  </a:cubicBezTo>
                  <a:cubicBezTo>
                    <a:pt x="492" y="276"/>
                    <a:pt x="492" y="276"/>
                    <a:pt x="492" y="276"/>
                  </a:cubicBezTo>
                  <a:cubicBezTo>
                    <a:pt x="477" y="86"/>
                    <a:pt x="477" y="86"/>
                    <a:pt x="477" y="86"/>
                  </a:cubicBezTo>
                  <a:cubicBezTo>
                    <a:pt x="477" y="85"/>
                    <a:pt x="477" y="85"/>
                    <a:pt x="477" y="84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7" y="67"/>
                    <a:pt x="477" y="66"/>
                    <a:pt x="475" y="65"/>
                  </a:cubicBezTo>
                  <a:cubicBezTo>
                    <a:pt x="475" y="57"/>
                    <a:pt x="475" y="57"/>
                    <a:pt x="475" y="57"/>
                  </a:cubicBezTo>
                  <a:cubicBezTo>
                    <a:pt x="475" y="55"/>
                    <a:pt x="474" y="53"/>
                    <a:pt x="471" y="53"/>
                  </a:cubicBezTo>
                  <a:cubicBezTo>
                    <a:pt x="467" y="53"/>
                    <a:pt x="467" y="53"/>
                    <a:pt x="467" y="53"/>
                  </a:cubicBezTo>
                  <a:cubicBezTo>
                    <a:pt x="467" y="4"/>
                    <a:pt x="467" y="4"/>
                    <a:pt x="467" y="4"/>
                  </a:cubicBezTo>
                  <a:cubicBezTo>
                    <a:pt x="467" y="2"/>
                    <a:pt x="465" y="0"/>
                    <a:pt x="463" y="0"/>
                  </a:cubicBezTo>
                  <a:cubicBezTo>
                    <a:pt x="461" y="0"/>
                    <a:pt x="459" y="2"/>
                    <a:pt x="459" y="4"/>
                  </a:cubicBezTo>
                  <a:cubicBezTo>
                    <a:pt x="459" y="53"/>
                    <a:pt x="459" y="53"/>
                    <a:pt x="459" y="53"/>
                  </a:cubicBezTo>
                  <a:cubicBezTo>
                    <a:pt x="455" y="53"/>
                    <a:pt x="455" y="53"/>
                    <a:pt x="455" y="53"/>
                  </a:cubicBezTo>
                  <a:cubicBezTo>
                    <a:pt x="453" y="53"/>
                    <a:pt x="451" y="55"/>
                    <a:pt x="451" y="57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0" y="66"/>
                    <a:pt x="449" y="67"/>
                    <a:pt x="449" y="68"/>
                  </a:cubicBezTo>
                  <a:cubicBezTo>
                    <a:pt x="449" y="84"/>
                    <a:pt x="449" y="84"/>
                    <a:pt x="449" y="84"/>
                  </a:cubicBezTo>
                  <a:cubicBezTo>
                    <a:pt x="449" y="85"/>
                    <a:pt x="450" y="86"/>
                    <a:pt x="450" y="8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29" y="276"/>
                    <a:pt x="427" y="278"/>
                    <a:pt x="427" y="280"/>
                  </a:cubicBezTo>
                  <a:cubicBezTo>
                    <a:pt x="427" y="292"/>
                    <a:pt x="427" y="292"/>
                    <a:pt x="427" y="292"/>
                  </a:cubicBezTo>
                  <a:cubicBezTo>
                    <a:pt x="427" y="294"/>
                    <a:pt x="429" y="296"/>
                    <a:pt x="431" y="296"/>
                  </a:cubicBezTo>
                  <a:cubicBezTo>
                    <a:pt x="432" y="296"/>
                    <a:pt x="432" y="296"/>
                    <a:pt x="432" y="296"/>
                  </a:cubicBezTo>
                  <a:cubicBezTo>
                    <a:pt x="410" y="371"/>
                    <a:pt x="410" y="371"/>
                    <a:pt x="410" y="371"/>
                  </a:cubicBezTo>
                  <a:cubicBezTo>
                    <a:pt x="400" y="371"/>
                    <a:pt x="400" y="371"/>
                    <a:pt x="400" y="371"/>
                  </a:cubicBezTo>
                  <a:cubicBezTo>
                    <a:pt x="398" y="371"/>
                    <a:pt x="396" y="373"/>
                    <a:pt x="396" y="375"/>
                  </a:cubicBezTo>
                  <a:cubicBezTo>
                    <a:pt x="396" y="399"/>
                    <a:pt x="396" y="399"/>
                    <a:pt x="396" y="399"/>
                  </a:cubicBezTo>
                  <a:cubicBezTo>
                    <a:pt x="396" y="400"/>
                    <a:pt x="397" y="402"/>
                    <a:pt x="398" y="402"/>
                  </a:cubicBezTo>
                  <a:cubicBezTo>
                    <a:pt x="341" y="504"/>
                    <a:pt x="341" y="504"/>
                    <a:pt x="341" y="504"/>
                  </a:cubicBezTo>
                  <a:cubicBezTo>
                    <a:pt x="4" y="504"/>
                    <a:pt x="4" y="504"/>
                    <a:pt x="4" y="504"/>
                  </a:cubicBezTo>
                  <a:cubicBezTo>
                    <a:pt x="2" y="504"/>
                    <a:pt x="0" y="506"/>
                    <a:pt x="0" y="508"/>
                  </a:cubicBezTo>
                  <a:cubicBezTo>
                    <a:pt x="0" y="510"/>
                    <a:pt x="2" y="512"/>
                    <a:pt x="4" y="512"/>
                  </a:cubicBezTo>
                  <a:cubicBezTo>
                    <a:pt x="343" y="512"/>
                    <a:pt x="343" y="512"/>
                    <a:pt x="343" y="512"/>
                  </a:cubicBezTo>
                  <a:cubicBezTo>
                    <a:pt x="383" y="512"/>
                    <a:pt x="383" y="512"/>
                    <a:pt x="38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953" y="512"/>
                    <a:pt x="953" y="512"/>
                    <a:pt x="953" y="512"/>
                  </a:cubicBezTo>
                  <a:cubicBezTo>
                    <a:pt x="956" y="512"/>
                    <a:pt x="957" y="510"/>
                    <a:pt x="957" y="508"/>
                  </a:cubicBezTo>
                  <a:cubicBezTo>
                    <a:pt x="957" y="506"/>
                    <a:pt x="956" y="504"/>
                    <a:pt x="953" y="504"/>
                  </a:cubicBezTo>
                  <a:close/>
                  <a:moveTo>
                    <a:pt x="377" y="456"/>
                  </a:moveTo>
                  <a:cubicBezTo>
                    <a:pt x="404" y="456"/>
                    <a:pt x="404" y="456"/>
                    <a:pt x="404" y="456"/>
                  </a:cubicBezTo>
                  <a:cubicBezTo>
                    <a:pt x="395" y="475"/>
                    <a:pt x="395" y="475"/>
                    <a:pt x="395" y="475"/>
                  </a:cubicBezTo>
                  <a:cubicBezTo>
                    <a:pt x="367" y="475"/>
                    <a:pt x="367" y="475"/>
                    <a:pt x="367" y="475"/>
                  </a:cubicBezTo>
                  <a:lnTo>
                    <a:pt x="377" y="456"/>
                  </a:lnTo>
                  <a:close/>
                  <a:moveTo>
                    <a:pt x="392" y="429"/>
                  </a:moveTo>
                  <a:cubicBezTo>
                    <a:pt x="417" y="429"/>
                    <a:pt x="417" y="429"/>
                    <a:pt x="417" y="429"/>
                  </a:cubicBezTo>
                  <a:cubicBezTo>
                    <a:pt x="408" y="448"/>
                    <a:pt x="408" y="448"/>
                    <a:pt x="408" y="448"/>
                  </a:cubicBezTo>
                  <a:cubicBezTo>
                    <a:pt x="382" y="448"/>
                    <a:pt x="382" y="448"/>
                    <a:pt x="382" y="448"/>
                  </a:cubicBezTo>
                  <a:lnTo>
                    <a:pt x="392" y="429"/>
                  </a:lnTo>
                  <a:close/>
                  <a:moveTo>
                    <a:pt x="510" y="429"/>
                  </a:moveTo>
                  <a:cubicBezTo>
                    <a:pt x="534" y="429"/>
                    <a:pt x="534" y="429"/>
                    <a:pt x="534" y="429"/>
                  </a:cubicBezTo>
                  <a:cubicBezTo>
                    <a:pt x="545" y="448"/>
                    <a:pt x="545" y="448"/>
                    <a:pt x="545" y="448"/>
                  </a:cubicBezTo>
                  <a:cubicBezTo>
                    <a:pt x="519" y="448"/>
                    <a:pt x="519" y="448"/>
                    <a:pt x="519" y="448"/>
                  </a:cubicBezTo>
                  <a:lnTo>
                    <a:pt x="510" y="429"/>
                  </a:lnTo>
                  <a:close/>
                  <a:moveTo>
                    <a:pt x="506" y="421"/>
                  </a:moveTo>
                  <a:cubicBezTo>
                    <a:pt x="498" y="403"/>
                    <a:pt x="498" y="403"/>
                    <a:pt x="498" y="403"/>
                  </a:cubicBezTo>
                  <a:cubicBezTo>
                    <a:pt x="519" y="403"/>
                    <a:pt x="519" y="403"/>
                    <a:pt x="519" y="403"/>
                  </a:cubicBezTo>
                  <a:cubicBezTo>
                    <a:pt x="530" y="421"/>
                    <a:pt x="530" y="421"/>
                    <a:pt x="530" y="421"/>
                  </a:cubicBezTo>
                  <a:lnTo>
                    <a:pt x="506" y="421"/>
                  </a:lnTo>
                  <a:close/>
                  <a:moveTo>
                    <a:pt x="523" y="395"/>
                  </a:moveTo>
                  <a:cubicBezTo>
                    <a:pt x="522" y="395"/>
                    <a:pt x="522" y="395"/>
                    <a:pt x="522" y="395"/>
                  </a:cubicBezTo>
                  <a:cubicBezTo>
                    <a:pt x="491" y="395"/>
                    <a:pt x="491" y="395"/>
                    <a:pt x="491" y="395"/>
                  </a:cubicBezTo>
                  <a:cubicBezTo>
                    <a:pt x="435" y="395"/>
                    <a:pt x="435" y="395"/>
                    <a:pt x="435" y="395"/>
                  </a:cubicBezTo>
                  <a:cubicBezTo>
                    <a:pt x="405" y="395"/>
                    <a:pt x="405" y="395"/>
                    <a:pt x="405" y="395"/>
                  </a:cubicBezTo>
                  <a:cubicBezTo>
                    <a:pt x="404" y="395"/>
                    <a:pt x="404" y="395"/>
                    <a:pt x="404" y="395"/>
                  </a:cubicBezTo>
                  <a:cubicBezTo>
                    <a:pt x="404" y="391"/>
                    <a:pt x="404" y="391"/>
                    <a:pt x="404" y="391"/>
                  </a:cubicBezTo>
                  <a:cubicBezTo>
                    <a:pt x="523" y="391"/>
                    <a:pt x="523" y="391"/>
                    <a:pt x="523" y="391"/>
                  </a:cubicBezTo>
                  <a:lnTo>
                    <a:pt x="523" y="395"/>
                  </a:lnTo>
                  <a:close/>
                  <a:moveTo>
                    <a:pt x="429" y="403"/>
                  </a:moveTo>
                  <a:cubicBezTo>
                    <a:pt x="420" y="421"/>
                    <a:pt x="420" y="421"/>
                    <a:pt x="420" y="421"/>
                  </a:cubicBezTo>
                  <a:cubicBezTo>
                    <a:pt x="397" y="421"/>
                    <a:pt x="397" y="421"/>
                    <a:pt x="397" y="421"/>
                  </a:cubicBezTo>
                  <a:cubicBezTo>
                    <a:pt x="407" y="403"/>
                    <a:pt x="407" y="403"/>
                    <a:pt x="407" y="403"/>
                  </a:cubicBezTo>
                  <a:lnTo>
                    <a:pt x="429" y="403"/>
                  </a:lnTo>
                  <a:close/>
                  <a:moveTo>
                    <a:pt x="425" y="429"/>
                  </a:moveTo>
                  <a:cubicBezTo>
                    <a:pt x="432" y="429"/>
                    <a:pt x="432" y="429"/>
                    <a:pt x="432" y="429"/>
                  </a:cubicBezTo>
                  <a:cubicBezTo>
                    <a:pt x="429" y="431"/>
                    <a:pt x="425" y="433"/>
                    <a:pt x="422" y="436"/>
                  </a:cubicBezTo>
                  <a:lnTo>
                    <a:pt x="425" y="429"/>
                  </a:lnTo>
                  <a:close/>
                  <a:moveTo>
                    <a:pt x="429" y="421"/>
                  </a:moveTo>
                  <a:cubicBezTo>
                    <a:pt x="438" y="403"/>
                    <a:pt x="438" y="403"/>
                    <a:pt x="438" y="403"/>
                  </a:cubicBezTo>
                  <a:cubicBezTo>
                    <a:pt x="489" y="403"/>
                    <a:pt x="489" y="403"/>
                    <a:pt x="489" y="403"/>
                  </a:cubicBezTo>
                  <a:cubicBezTo>
                    <a:pt x="498" y="421"/>
                    <a:pt x="498" y="421"/>
                    <a:pt x="498" y="421"/>
                  </a:cubicBezTo>
                  <a:lnTo>
                    <a:pt x="429" y="421"/>
                  </a:lnTo>
                  <a:close/>
                  <a:moveTo>
                    <a:pt x="501" y="429"/>
                  </a:moveTo>
                  <a:cubicBezTo>
                    <a:pt x="504" y="435"/>
                    <a:pt x="504" y="435"/>
                    <a:pt x="504" y="435"/>
                  </a:cubicBezTo>
                  <a:cubicBezTo>
                    <a:pt x="502" y="433"/>
                    <a:pt x="499" y="431"/>
                    <a:pt x="495" y="429"/>
                  </a:cubicBezTo>
                  <a:lnTo>
                    <a:pt x="501" y="429"/>
                  </a:lnTo>
                  <a:close/>
                  <a:moveTo>
                    <a:pt x="523" y="456"/>
                  </a:moveTo>
                  <a:cubicBezTo>
                    <a:pt x="549" y="456"/>
                    <a:pt x="549" y="456"/>
                    <a:pt x="549" y="456"/>
                  </a:cubicBezTo>
                  <a:cubicBezTo>
                    <a:pt x="560" y="475"/>
                    <a:pt x="560" y="475"/>
                    <a:pt x="560" y="475"/>
                  </a:cubicBezTo>
                  <a:cubicBezTo>
                    <a:pt x="532" y="475"/>
                    <a:pt x="532" y="475"/>
                    <a:pt x="532" y="475"/>
                  </a:cubicBezTo>
                  <a:lnTo>
                    <a:pt x="523" y="456"/>
                  </a:lnTo>
                  <a:close/>
                  <a:moveTo>
                    <a:pt x="422" y="358"/>
                  </a:moveTo>
                  <a:cubicBezTo>
                    <a:pt x="440" y="358"/>
                    <a:pt x="440" y="358"/>
                    <a:pt x="440" y="358"/>
                  </a:cubicBezTo>
                  <a:cubicBezTo>
                    <a:pt x="438" y="370"/>
                    <a:pt x="438" y="370"/>
                    <a:pt x="438" y="370"/>
                  </a:cubicBezTo>
                  <a:cubicBezTo>
                    <a:pt x="419" y="370"/>
                    <a:pt x="419" y="370"/>
                    <a:pt x="419" y="370"/>
                  </a:cubicBezTo>
                  <a:lnTo>
                    <a:pt x="422" y="358"/>
                  </a:lnTo>
                  <a:close/>
                  <a:moveTo>
                    <a:pt x="428" y="338"/>
                  </a:moveTo>
                  <a:cubicBezTo>
                    <a:pt x="443" y="338"/>
                    <a:pt x="443" y="338"/>
                    <a:pt x="443" y="338"/>
                  </a:cubicBezTo>
                  <a:cubicBezTo>
                    <a:pt x="441" y="350"/>
                    <a:pt x="441" y="350"/>
                    <a:pt x="441" y="350"/>
                  </a:cubicBezTo>
                  <a:cubicBezTo>
                    <a:pt x="424" y="350"/>
                    <a:pt x="424" y="350"/>
                    <a:pt x="424" y="350"/>
                  </a:cubicBezTo>
                  <a:lnTo>
                    <a:pt x="428" y="338"/>
                  </a:lnTo>
                  <a:close/>
                  <a:moveTo>
                    <a:pt x="434" y="318"/>
                  </a:moveTo>
                  <a:cubicBezTo>
                    <a:pt x="446" y="318"/>
                    <a:pt x="446" y="318"/>
                    <a:pt x="446" y="318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30" y="330"/>
                    <a:pt x="430" y="330"/>
                    <a:pt x="430" y="330"/>
                  </a:cubicBezTo>
                  <a:lnTo>
                    <a:pt x="434" y="318"/>
                  </a:lnTo>
                  <a:close/>
                  <a:moveTo>
                    <a:pt x="454" y="318"/>
                  </a:moveTo>
                  <a:cubicBezTo>
                    <a:pt x="473" y="318"/>
                    <a:pt x="473" y="318"/>
                    <a:pt x="473" y="318"/>
                  </a:cubicBezTo>
                  <a:cubicBezTo>
                    <a:pt x="481" y="370"/>
                    <a:pt x="481" y="370"/>
                    <a:pt x="481" y="370"/>
                  </a:cubicBezTo>
                  <a:cubicBezTo>
                    <a:pt x="446" y="370"/>
                    <a:pt x="446" y="370"/>
                    <a:pt x="446" y="370"/>
                  </a:cubicBezTo>
                  <a:lnTo>
                    <a:pt x="454" y="318"/>
                  </a:lnTo>
                  <a:close/>
                  <a:moveTo>
                    <a:pt x="487" y="358"/>
                  </a:moveTo>
                  <a:cubicBezTo>
                    <a:pt x="505" y="358"/>
                    <a:pt x="505" y="358"/>
                    <a:pt x="505" y="358"/>
                  </a:cubicBezTo>
                  <a:cubicBezTo>
                    <a:pt x="508" y="370"/>
                    <a:pt x="508" y="370"/>
                    <a:pt x="508" y="370"/>
                  </a:cubicBezTo>
                  <a:cubicBezTo>
                    <a:pt x="489" y="370"/>
                    <a:pt x="489" y="370"/>
                    <a:pt x="489" y="370"/>
                  </a:cubicBezTo>
                  <a:lnTo>
                    <a:pt x="487" y="358"/>
                  </a:lnTo>
                  <a:close/>
                  <a:moveTo>
                    <a:pt x="486" y="350"/>
                  </a:moveTo>
                  <a:cubicBezTo>
                    <a:pt x="484" y="338"/>
                    <a:pt x="484" y="338"/>
                    <a:pt x="484" y="338"/>
                  </a:cubicBezTo>
                  <a:cubicBezTo>
                    <a:pt x="499" y="338"/>
                    <a:pt x="499" y="338"/>
                    <a:pt x="499" y="338"/>
                  </a:cubicBezTo>
                  <a:cubicBezTo>
                    <a:pt x="502" y="350"/>
                    <a:pt x="502" y="350"/>
                    <a:pt x="502" y="350"/>
                  </a:cubicBezTo>
                  <a:lnTo>
                    <a:pt x="486" y="350"/>
                  </a:lnTo>
                  <a:close/>
                  <a:moveTo>
                    <a:pt x="497" y="330"/>
                  </a:moveTo>
                  <a:cubicBezTo>
                    <a:pt x="483" y="330"/>
                    <a:pt x="483" y="330"/>
                    <a:pt x="483" y="330"/>
                  </a:cubicBezTo>
                  <a:cubicBezTo>
                    <a:pt x="481" y="318"/>
                    <a:pt x="481" y="318"/>
                    <a:pt x="481" y="318"/>
                  </a:cubicBezTo>
                  <a:cubicBezTo>
                    <a:pt x="493" y="318"/>
                    <a:pt x="493" y="318"/>
                    <a:pt x="493" y="318"/>
                  </a:cubicBezTo>
                  <a:lnTo>
                    <a:pt x="497" y="330"/>
                  </a:lnTo>
                  <a:close/>
                  <a:moveTo>
                    <a:pt x="490" y="288"/>
                  </a:moveTo>
                  <a:cubicBezTo>
                    <a:pt x="437" y="288"/>
                    <a:pt x="437" y="288"/>
                    <a:pt x="437" y="288"/>
                  </a:cubicBezTo>
                  <a:cubicBezTo>
                    <a:pt x="437" y="288"/>
                    <a:pt x="437" y="288"/>
                    <a:pt x="437" y="288"/>
                  </a:cubicBezTo>
                  <a:cubicBezTo>
                    <a:pt x="435" y="288"/>
                    <a:pt x="435" y="288"/>
                    <a:pt x="435" y="288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491" y="284"/>
                    <a:pt x="491" y="284"/>
                    <a:pt x="491" y="284"/>
                  </a:cubicBezTo>
                  <a:cubicBezTo>
                    <a:pt x="491" y="288"/>
                    <a:pt x="491" y="288"/>
                    <a:pt x="491" y="288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0" y="288"/>
                    <a:pt x="490" y="288"/>
                    <a:pt x="490" y="288"/>
                  </a:cubicBezTo>
                  <a:close/>
                  <a:moveTo>
                    <a:pt x="484" y="276"/>
                  </a:moveTo>
                  <a:cubicBezTo>
                    <a:pt x="476" y="276"/>
                    <a:pt x="476" y="276"/>
                    <a:pt x="476" y="276"/>
                  </a:cubicBezTo>
                  <a:cubicBezTo>
                    <a:pt x="476" y="266"/>
                    <a:pt x="476" y="266"/>
                    <a:pt x="476" y="266"/>
                  </a:cubicBezTo>
                  <a:cubicBezTo>
                    <a:pt x="483" y="266"/>
                    <a:pt x="483" y="266"/>
                    <a:pt x="483" y="266"/>
                  </a:cubicBezTo>
                  <a:lnTo>
                    <a:pt x="484" y="276"/>
                  </a:lnTo>
                  <a:close/>
                  <a:moveTo>
                    <a:pt x="453" y="208"/>
                  </a:moveTo>
                  <a:cubicBezTo>
                    <a:pt x="449" y="208"/>
                    <a:pt x="449" y="208"/>
                    <a:pt x="449" y="208"/>
                  </a:cubicBezTo>
                  <a:cubicBezTo>
                    <a:pt x="449" y="200"/>
                    <a:pt x="449" y="200"/>
                    <a:pt x="449" y="200"/>
                  </a:cubicBezTo>
                  <a:cubicBezTo>
                    <a:pt x="454" y="200"/>
                    <a:pt x="454" y="200"/>
                    <a:pt x="454" y="200"/>
                  </a:cubicBezTo>
                  <a:lnTo>
                    <a:pt x="453" y="208"/>
                  </a:lnTo>
                  <a:close/>
                  <a:moveTo>
                    <a:pt x="448" y="216"/>
                  </a:moveTo>
                  <a:cubicBezTo>
                    <a:pt x="453" y="216"/>
                    <a:pt x="453" y="216"/>
                    <a:pt x="453" y="216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47" y="225"/>
                    <a:pt x="447" y="225"/>
                    <a:pt x="447" y="225"/>
                  </a:cubicBezTo>
                  <a:lnTo>
                    <a:pt x="448" y="216"/>
                  </a:lnTo>
                  <a:close/>
                  <a:moveTo>
                    <a:pt x="453" y="233"/>
                  </a:moveTo>
                  <a:cubicBezTo>
                    <a:pt x="452" y="242"/>
                    <a:pt x="452" y="242"/>
                    <a:pt x="452" y="242"/>
                  </a:cubicBezTo>
                  <a:cubicBezTo>
                    <a:pt x="446" y="242"/>
                    <a:pt x="446" y="242"/>
                    <a:pt x="446" y="242"/>
                  </a:cubicBezTo>
                  <a:cubicBezTo>
                    <a:pt x="447" y="233"/>
                    <a:pt x="447" y="233"/>
                    <a:pt x="447" y="233"/>
                  </a:cubicBezTo>
                  <a:lnTo>
                    <a:pt x="453" y="233"/>
                  </a:lnTo>
                  <a:close/>
                  <a:moveTo>
                    <a:pt x="452" y="250"/>
                  </a:moveTo>
                  <a:cubicBezTo>
                    <a:pt x="452" y="258"/>
                    <a:pt x="452" y="258"/>
                    <a:pt x="452" y="258"/>
                  </a:cubicBezTo>
                  <a:cubicBezTo>
                    <a:pt x="445" y="258"/>
                    <a:pt x="445" y="258"/>
                    <a:pt x="445" y="258"/>
                  </a:cubicBezTo>
                  <a:cubicBezTo>
                    <a:pt x="445" y="250"/>
                    <a:pt x="445" y="250"/>
                    <a:pt x="445" y="250"/>
                  </a:cubicBezTo>
                  <a:lnTo>
                    <a:pt x="452" y="250"/>
                  </a:lnTo>
                  <a:close/>
                  <a:moveTo>
                    <a:pt x="473" y="200"/>
                  </a:moveTo>
                  <a:cubicBezTo>
                    <a:pt x="478" y="200"/>
                    <a:pt x="478" y="200"/>
                    <a:pt x="478" y="200"/>
                  </a:cubicBezTo>
                  <a:cubicBezTo>
                    <a:pt x="479" y="208"/>
                    <a:pt x="479" y="208"/>
                    <a:pt x="479" y="208"/>
                  </a:cubicBezTo>
                  <a:cubicBezTo>
                    <a:pt x="474" y="208"/>
                    <a:pt x="474" y="208"/>
                    <a:pt x="474" y="208"/>
                  </a:cubicBezTo>
                  <a:lnTo>
                    <a:pt x="473" y="200"/>
                  </a:lnTo>
                  <a:close/>
                  <a:moveTo>
                    <a:pt x="475" y="250"/>
                  </a:moveTo>
                  <a:cubicBezTo>
                    <a:pt x="482" y="250"/>
                    <a:pt x="482" y="250"/>
                    <a:pt x="482" y="250"/>
                  </a:cubicBezTo>
                  <a:cubicBezTo>
                    <a:pt x="483" y="258"/>
                    <a:pt x="483" y="258"/>
                    <a:pt x="483" y="258"/>
                  </a:cubicBezTo>
                  <a:cubicBezTo>
                    <a:pt x="476" y="258"/>
                    <a:pt x="476" y="258"/>
                    <a:pt x="476" y="258"/>
                  </a:cubicBezTo>
                  <a:lnTo>
                    <a:pt x="475" y="250"/>
                  </a:lnTo>
                  <a:close/>
                  <a:moveTo>
                    <a:pt x="475" y="242"/>
                  </a:moveTo>
                  <a:cubicBezTo>
                    <a:pt x="475" y="233"/>
                    <a:pt x="475" y="233"/>
                    <a:pt x="475" y="233"/>
                  </a:cubicBezTo>
                  <a:cubicBezTo>
                    <a:pt x="481" y="233"/>
                    <a:pt x="481" y="233"/>
                    <a:pt x="481" y="233"/>
                  </a:cubicBezTo>
                  <a:cubicBezTo>
                    <a:pt x="481" y="242"/>
                    <a:pt x="481" y="242"/>
                    <a:pt x="481" y="242"/>
                  </a:cubicBezTo>
                  <a:lnTo>
                    <a:pt x="475" y="242"/>
                  </a:lnTo>
                  <a:close/>
                  <a:moveTo>
                    <a:pt x="474" y="225"/>
                  </a:moveTo>
                  <a:cubicBezTo>
                    <a:pt x="474" y="216"/>
                    <a:pt x="474" y="216"/>
                    <a:pt x="474" y="216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80" y="225"/>
                    <a:pt x="480" y="225"/>
                    <a:pt x="480" y="225"/>
                  </a:cubicBezTo>
                  <a:lnTo>
                    <a:pt x="474" y="225"/>
                  </a:lnTo>
                  <a:close/>
                  <a:moveTo>
                    <a:pt x="473" y="192"/>
                  </a:moveTo>
                  <a:cubicBezTo>
                    <a:pt x="473" y="183"/>
                    <a:pt x="473" y="183"/>
                    <a:pt x="473" y="183"/>
                  </a:cubicBezTo>
                  <a:cubicBezTo>
                    <a:pt x="477" y="183"/>
                    <a:pt x="477" y="183"/>
                    <a:pt x="477" y="183"/>
                  </a:cubicBezTo>
                  <a:cubicBezTo>
                    <a:pt x="477" y="192"/>
                    <a:pt x="477" y="192"/>
                    <a:pt x="477" y="192"/>
                  </a:cubicBezTo>
                  <a:lnTo>
                    <a:pt x="473" y="192"/>
                  </a:lnTo>
                  <a:close/>
                  <a:moveTo>
                    <a:pt x="473" y="175"/>
                  </a:moveTo>
                  <a:cubicBezTo>
                    <a:pt x="470" y="99"/>
                    <a:pt x="470" y="99"/>
                    <a:pt x="470" y="99"/>
                  </a:cubicBezTo>
                  <a:cubicBezTo>
                    <a:pt x="476" y="175"/>
                    <a:pt x="476" y="175"/>
                    <a:pt x="476" y="175"/>
                  </a:cubicBezTo>
                  <a:lnTo>
                    <a:pt x="473" y="175"/>
                  </a:lnTo>
                  <a:close/>
                  <a:moveTo>
                    <a:pt x="469" y="80"/>
                  </a:moveTo>
                  <a:cubicBezTo>
                    <a:pt x="465" y="80"/>
                    <a:pt x="465" y="80"/>
                    <a:pt x="465" y="80"/>
                  </a:cubicBezTo>
                  <a:cubicBezTo>
                    <a:pt x="462" y="80"/>
                    <a:pt x="462" y="80"/>
                    <a:pt x="462" y="80"/>
                  </a:cubicBezTo>
                  <a:cubicBezTo>
                    <a:pt x="457" y="80"/>
                    <a:pt x="457" y="80"/>
                    <a:pt x="457" y="80"/>
                  </a:cubicBezTo>
                  <a:cubicBezTo>
                    <a:pt x="457" y="72"/>
                    <a:pt x="457" y="72"/>
                    <a:pt x="457" y="72"/>
                  </a:cubicBezTo>
                  <a:cubicBezTo>
                    <a:pt x="469" y="72"/>
                    <a:pt x="469" y="72"/>
                    <a:pt x="469" y="72"/>
                  </a:cubicBezTo>
                  <a:lnTo>
                    <a:pt x="469" y="80"/>
                  </a:lnTo>
                  <a:close/>
                  <a:moveTo>
                    <a:pt x="457" y="99"/>
                  </a:moveTo>
                  <a:cubicBezTo>
                    <a:pt x="455" y="175"/>
                    <a:pt x="455" y="175"/>
                    <a:pt x="455" y="175"/>
                  </a:cubicBezTo>
                  <a:cubicBezTo>
                    <a:pt x="451" y="175"/>
                    <a:pt x="451" y="175"/>
                    <a:pt x="451" y="175"/>
                  </a:cubicBezTo>
                  <a:lnTo>
                    <a:pt x="457" y="99"/>
                  </a:lnTo>
                  <a:close/>
                  <a:moveTo>
                    <a:pt x="454" y="183"/>
                  </a:moveTo>
                  <a:cubicBezTo>
                    <a:pt x="454" y="192"/>
                    <a:pt x="454" y="192"/>
                    <a:pt x="454" y="192"/>
                  </a:cubicBezTo>
                  <a:cubicBezTo>
                    <a:pt x="450" y="192"/>
                    <a:pt x="450" y="192"/>
                    <a:pt x="450" y="192"/>
                  </a:cubicBezTo>
                  <a:cubicBezTo>
                    <a:pt x="450" y="183"/>
                    <a:pt x="450" y="183"/>
                    <a:pt x="450" y="183"/>
                  </a:cubicBezTo>
                  <a:lnTo>
                    <a:pt x="454" y="183"/>
                  </a:lnTo>
                  <a:close/>
                  <a:moveTo>
                    <a:pt x="444" y="266"/>
                  </a:moveTo>
                  <a:cubicBezTo>
                    <a:pt x="451" y="266"/>
                    <a:pt x="451" y="266"/>
                    <a:pt x="451" y="266"/>
                  </a:cubicBezTo>
                  <a:cubicBezTo>
                    <a:pt x="451" y="276"/>
                    <a:pt x="451" y="276"/>
                    <a:pt x="451" y="276"/>
                  </a:cubicBezTo>
                  <a:cubicBezTo>
                    <a:pt x="443" y="276"/>
                    <a:pt x="443" y="276"/>
                    <a:pt x="443" y="276"/>
                  </a:cubicBezTo>
                  <a:lnTo>
                    <a:pt x="444" y="266"/>
                  </a:lnTo>
                  <a:close/>
                  <a:moveTo>
                    <a:pt x="464" y="147"/>
                  </a:moveTo>
                  <a:cubicBezTo>
                    <a:pt x="465" y="195"/>
                    <a:pt x="465" y="195"/>
                    <a:pt x="465" y="195"/>
                  </a:cubicBezTo>
                  <a:cubicBezTo>
                    <a:pt x="465" y="195"/>
                    <a:pt x="465" y="196"/>
                    <a:pt x="465" y="196"/>
                  </a:cubicBezTo>
                  <a:cubicBezTo>
                    <a:pt x="465" y="196"/>
                    <a:pt x="465" y="196"/>
                    <a:pt x="465" y="196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3"/>
                    <a:pt x="466" y="213"/>
                    <a:pt x="466" y="213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30"/>
                    <a:pt x="467" y="230"/>
                  </a:cubicBezTo>
                  <a:cubicBezTo>
                    <a:pt x="468" y="276"/>
                    <a:pt x="468" y="276"/>
                    <a:pt x="468" y="276"/>
                  </a:cubicBezTo>
                  <a:cubicBezTo>
                    <a:pt x="459" y="276"/>
                    <a:pt x="459" y="276"/>
                    <a:pt x="459" y="276"/>
                  </a:cubicBezTo>
                  <a:lnTo>
                    <a:pt x="464" y="147"/>
                  </a:lnTo>
                  <a:close/>
                  <a:moveTo>
                    <a:pt x="459" y="61"/>
                  </a:moveTo>
                  <a:cubicBezTo>
                    <a:pt x="467" y="61"/>
                    <a:pt x="467" y="61"/>
                    <a:pt x="467" y="61"/>
                  </a:cubicBezTo>
                  <a:cubicBezTo>
                    <a:pt x="467" y="64"/>
                    <a:pt x="467" y="64"/>
                    <a:pt x="467" y="64"/>
                  </a:cubicBezTo>
                  <a:cubicBezTo>
                    <a:pt x="459" y="64"/>
                    <a:pt x="459" y="64"/>
                    <a:pt x="459" y="64"/>
                  </a:cubicBezTo>
                  <a:lnTo>
                    <a:pt x="459" y="61"/>
                  </a:lnTo>
                  <a:close/>
                  <a:moveTo>
                    <a:pt x="487" y="296"/>
                  </a:moveTo>
                  <a:cubicBezTo>
                    <a:pt x="491" y="310"/>
                    <a:pt x="491" y="310"/>
                    <a:pt x="491" y="310"/>
                  </a:cubicBezTo>
                  <a:cubicBezTo>
                    <a:pt x="436" y="310"/>
                    <a:pt x="436" y="310"/>
                    <a:pt x="436" y="310"/>
                  </a:cubicBezTo>
                  <a:cubicBezTo>
                    <a:pt x="440" y="296"/>
                    <a:pt x="440" y="296"/>
                    <a:pt x="440" y="296"/>
                  </a:cubicBezTo>
                  <a:lnTo>
                    <a:pt x="487" y="296"/>
                  </a:lnTo>
                  <a:close/>
                  <a:moveTo>
                    <a:pt x="523" y="379"/>
                  </a:moveTo>
                  <a:cubicBezTo>
                    <a:pt x="523" y="383"/>
                    <a:pt x="523" y="383"/>
                    <a:pt x="523" y="383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4" y="379"/>
                    <a:pt x="404" y="379"/>
                    <a:pt x="404" y="379"/>
                  </a:cubicBezTo>
                  <a:lnTo>
                    <a:pt x="523" y="379"/>
                  </a:lnTo>
                  <a:close/>
                  <a:moveTo>
                    <a:pt x="362" y="483"/>
                  </a:moveTo>
                  <a:cubicBezTo>
                    <a:pt x="391" y="483"/>
                    <a:pt x="391" y="483"/>
                    <a:pt x="391" y="483"/>
                  </a:cubicBezTo>
                  <a:cubicBezTo>
                    <a:pt x="381" y="504"/>
                    <a:pt x="381" y="504"/>
                    <a:pt x="381" y="504"/>
                  </a:cubicBezTo>
                  <a:cubicBezTo>
                    <a:pt x="350" y="504"/>
                    <a:pt x="350" y="504"/>
                    <a:pt x="350" y="504"/>
                  </a:cubicBezTo>
                  <a:lnTo>
                    <a:pt x="362" y="483"/>
                  </a:lnTo>
                  <a:close/>
                  <a:moveTo>
                    <a:pt x="390" y="504"/>
                  </a:move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26" y="429"/>
                    <a:pt x="463" y="429"/>
                  </a:cubicBezTo>
                  <a:cubicBezTo>
                    <a:pt x="502" y="429"/>
                    <a:pt x="518" y="463"/>
                    <a:pt x="518" y="464"/>
                  </a:cubicBezTo>
                  <a:cubicBezTo>
                    <a:pt x="518" y="464"/>
                    <a:pt x="518" y="464"/>
                    <a:pt x="518" y="464"/>
                  </a:cubicBezTo>
                  <a:cubicBezTo>
                    <a:pt x="537" y="504"/>
                    <a:pt x="537" y="504"/>
                    <a:pt x="537" y="504"/>
                  </a:cubicBezTo>
                  <a:lnTo>
                    <a:pt x="390" y="504"/>
                  </a:lnTo>
                  <a:close/>
                  <a:moveTo>
                    <a:pt x="546" y="504"/>
                  </a:moveTo>
                  <a:cubicBezTo>
                    <a:pt x="536" y="483"/>
                    <a:pt x="536" y="483"/>
                    <a:pt x="536" y="483"/>
                  </a:cubicBezTo>
                  <a:cubicBezTo>
                    <a:pt x="565" y="483"/>
                    <a:pt x="565" y="483"/>
                    <a:pt x="565" y="483"/>
                  </a:cubicBezTo>
                  <a:cubicBezTo>
                    <a:pt x="577" y="504"/>
                    <a:pt x="577" y="504"/>
                    <a:pt x="577" y="504"/>
                  </a:cubicBezTo>
                  <a:lnTo>
                    <a:pt x="546" y="50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</p:grpSp>
      <p:sp>
        <p:nvSpPr>
          <p:cNvPr id="18" name="Rectangle 17"/>
          <p:cNvSpPr/>
          <p:nvPr userDrawn="1"/>
        </p:nvSpPr>
        <p:spPr>
          <a:xfrm>
            <a:off x="100012" y="6804000"/>
            <a:ext cx="12091987" cy="540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633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6 Plus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/>
          </p:cNvSpPr>
          <p:nvPr/>
        </p:nvSpPr>
        <p:spPr bwMode="auto">
          <a:xfrm>
            <a:off x="10301108" y="2201802"/>
            <a:ext cx="49393" cy="554717"/>
          </a:xfrm>
          <a:custGeom>
            <a:avLst/>
            <a:gdLst>
              <a:gd name="T0" fmla="*/ 0 w 11"/>
              <a:gd name="T1" fmla="*/ 4 h 126"/>
              <a:gd name="T2" fmla="*/ 0 w 11"/>
              <a:gd name="T3" fmla="*/ 123 h 126"/>
              <a:gd name="T4" fmla="*/ 3 w 11"/>
              <a:gd name="T5" fmla="*/ 126 h 126"/>
              <a:gd name="T6" fmla="*/ 8 w 11"/>
              <a:gd name="T7" fmla="*/ 126 h 126"/>
              <a:gd name="T8" fmla="*/ 11 w 11"/>
              <a:gd name="T9" fmla="*/ 123 h 126"/>
              <a:gd name="T10" fmla="*/ 11 w 11"/>
              <a:gd name="T11" fmla="*/ 4 h 126"/>
              <a:gd name="T12" fmla="*/ 8 w 11"/>
              <a:gd name="T13" fmla="*/ 0 h 126"/>
              <a:gd name="T14" fmla="*/ 3 w 11"/>
              <a:gd name="T15" fmla="*/ 0 h 126"/>
              <a:gd name="T16" fmla="*/ 0 w 11"/>
              <a:gd name="T17" fmla="*/ 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26">
                <a:moveTo>
                  <a:pt x="0" y="4"/>
                </a:moveTo>
                <a:cubicBezTo>
                  <a:pt x="0" y="123"/>
                  <a:pt x="0" y="123"/>
                  <a:pt x="0" y="123"/>
                </a:cubicBezTo>
                <a:cubicBezTo>
                  <a:pt x="0" y="125"/>
                  <a:pt x="1" y="126"/>
                  <a:pt x="3" y="126"/>
                </a:cubicBezTo>
                <a:cubicBezTo>
                  <a:pt x="8" y="126"/>
                  <a:pt x="8" y="126"/>
                  <a:pt x="8" y="126"/>
                </a:cubicBezTo>
                <a:cubicBezTo>
                  <a:pt x="9" y="126"/>
                  <a:pt x="11" y="125"/>
                  <a:pt x="11" y="123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2"/>
                  <a:pt x="9" y="0"/>
                  <a:pt x="8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10263114" y="7684386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10263114" y="1111364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Freeform 8"/>
          <p:cNvSpPr>
            <a:spLocks noEditPoints="1"/>
          </p:cNvSpPr>
          <p:nvPr/>
        </p:nvSpPr>
        <p:spPr bwMode="auto">
          <a:xfrm>
            <a:off x="6486474" y="549048"/>
            <a:ext cx="3829832" cy="7868629"/>
          </a:xfrm>
          <a:custGeom>
            <a:avLst/>
            <a:gdLst>
              <a:gd name="T0" fmla="*/ 738 w 868"/>
              <a:gd name="T1" fmla="*/ 0 h 1791"/>
              <a:gd name="T2" fmla="*/ 127 w 868"/>
              <a:gd name="T3" fmla="*/ 0 h 1791"/>
              <a:gd name="T4" fmla="*/ 0 w 868"/>
              <a:gd name="T5" fmla="*/ 128 h 1791"/>
              <a:gd name="T6" fmla="*/ 0 w 868"/>
              <a:gd name="T7" fmla="*/ 1664 h 1791"/>
              <a:gd name="T8" fmla="*/ 127 w 868"/>
              <a:gd name="T9" fmla="*/ 1791 h 1791"/>
              <a:gd name="T10" fmla="*/ 738 w 868"/>
              <a:gd name="T11" fmla="*/ 1791 h 1791"/>
              <a:gd name="T12" fmla="*/ 868 w 868"/>
              <a:gd name="T13" fmla="*/ 1664 h 1791"/>
              <a:gd name="T14" fmla="*/ 868 w 868"/>
              <a:gd name="T15" fmla="*/ 128 h 1791"/>
              <a:gd name="T16" fmla="*/ 738 w 868"/>
              <a:gd name="T17" fmla="*/ 0 h 1791"/>
              <a:gd name="T18" fmla="*/ 847 w 868"/>
              <a:gd name="T19" fmla="*/ 1654 h 1791"/>
              <a:gd name="T20" fmla="*/ 732 w 868"/>
              <a:gd name="T21" fmla="*/ 1769 h 1791"/>
              <a:gd name="T22" fmla="*/ 134 w 868"/>
              <a:gd name="T23" fmla="*/ 1769 h 1791"/>
              <a:gd name="T24" fmla="*/ 19 w 868"/>
              <a:gd name="T25" fmla="*/ 1654 h 1791"/>
              <a:gd name="T26" fmla="*/ 19 w 868"/>
              <a:gd name="T27" fmla="*/ 131 h 1791"/>
              <a:gd name="T28" fmla="*/ 134 w 868"/>
              <a:gd name="T29" fmla="*/ 16 h 1791"/>
              <a:gd name="T30" fmla="*/ 732 w 868"/>
              <a:gd name="T31" fmla="*/ 16 h 1791"/>
              <a:gd name="T32" fmla="*/ 847 w 868"/>
              <a:gd name="T33" fmla="*/ 131 h 1791"/>
              <a:gd name="T34" fmla="*/ 847 w 868"/>
              <a:gd name="T35" fmla="*/ 1654 h 1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8" h="1791">
                <a:moveTo>
                  <a:pt x="738" y="0"/>
                </a:moveTo>
                <a:cubicBezTo>
                  <a:pt x="127" y="0"/>
                  <a:pt x="127" y="0"/>
                  <a:pt x="127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1664"/>
                  <a:pt x="0" y="1664"/>
                  <a:pt x="0" y="1664"/>
                </a:cubicBezTo>
                <a:cubicBezTo>
                  <a:pt x="0" y="1734"/>
                  <a:pt x="57" y="1791"/>
                  <a:pt x="127" y="1791"/>
                </a:cubicBezTo>
                <a:cubicBezTo>
                  <a:pt x="738" y="1791"/>
                  <a:pt x="738" y="1791"/>
                  <a:pt x="738" y="1791"/>
                </a:cubicBezTo>
                <a:cubicBezTo>
                  <a:pt x="809" y="1791"/>
                  <a:pt x="866" y="1734"/>
                  <a:pt x="868" y="1664"/>
                </a:cubicBezTo>
                <a:cubicBezTo>
                  <a:pt x="868" y="128"/>
                  <a:pt x="868" y="128"/>
                  <a:pt x="868" y="128"/>
                </a:cubicBezTo>
                <a:cubicBezTo>
                  <a:pt x="866" y="57"/>
                  <a:pt x="809" y="0"/>
                  <a:pt x="738" y="0"/>
                </a:cubicBezTo>
                <a:close/>
                <a:moveTo>
                  <a:pt x="847" y="1654"/>
                </a:moveTo>
                <a:cubicBezTo>
                  <a:pt x="847" y="1718"/>
                  <a:pt x="796" y="1769"/>
                  <a:pt x="732" y="1769"/>
                </a:cubicBezTo>
                <a:cubicBezTo>
                  <a:pt x="134" y="1769"/>
                  <a:pt x="134" y="1769"/>
                  <a:pt x="134" y="1769"/>
                </a:cubicBezTo>
                <a:cubicBezTo>
                  <a:pt x="71" y="1769"/>
                  <a:pt x="19" y="1718"/>
                  <a:pt x="19" y="1654"/>
                </a:cubicBezTo>
                <a:cubicBezTo>
                  <a:pt x="19" y="131"/>
                  <a:pt x="19" y="131"/>
                  <a:pt x="19" y="131"/>
                </a:cubicBezTo>
                <a:cubicBezTo>
                  <a:pt x="19" y="68"/>
                  <a:pt x="71" y="16"/>
                  <a:pt x="134" y="16"/>
                </a:cubicBezTo>
                <a:cubicBezTo>
                  <a:pt x="732" y="16"/>
                  <a:pt x="732" y="16"/>
                  <a:pt x="732" y="16"/>
                </a:cubicBezTo>
                <a:cubicBezTo>
                  <a:pt x="796" y="16"/>
                  <a:pt x="847" y="68"/>
                  <a:pt x="847" y="131"/>
                </a:cubicBezTo>
                <a:lnTo>
                  <a:pt x="847" y="1654"/>
                </a:ln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6543466" y="602240"/>
            <a:ext cx="3719648" cy="7766044"/>
          </a:xfrm>
          <a:custGeom>
            <a:avLst/>
            <a:gdLst>
              <a:gd name="T0" fmla="*/ 718 w 843"/>
              <a:gd name="T1" fmla="*/ 1768 h 1768"/>
              <a:gd name="T2" fmla="*/ 120 w 843"/>
              <a:gd name="T3" fmla="*/ 1768 h 1768"/>
              <a:gd name="T4" fmla="*/ 0 w 843"/>
              <a:gd name="T5" fmla="*/ 1648 h 1768"/>
              <a:gd name="T6" fmla="*/ 0 w 843"/>
              <a:gd name="T7" fmla="*/ 120 h 1768"/>
              <a:gd name="T8" fmla="*/ 120 w 843"/>
              <a:gd name="T9" fmla="*/ 0 h 1768"/>
              <a:gd name="T10" fmla="*/ 718 w 843"/>
              <a:gd name="T11" fmla="*/ 0 h 1768"/>
              <a:gd name="T12" fmla="*/ 843 w 843"/>
              <a:gd name="T13" fmla="*/ 125 h 1768"/>
              <a:gd name="T14" fmla="*/ 843 w 843"/>
              <a:gd name="T15" fmla="*/ 1643 h 1768"/>
              <a:gd name="T16" fmla="*/ 718 w 843"/>
              <a:gd name="T17" fmla="*/ 1768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1768">
                <a:moveTo>
                  <a:pt x="718" y="1768"/>
                </a:moveTo>
                <a:cubicBezTo>
                  <a:pt x="120" y="1768"/>
                  <a:pt x="120" y="1768"/>
                  <a:pt x="120" y="1768"/>
                </a:cubicBezTo>
                <a:cubicBezTo>
                  <a:pt x="54" y="1768"/>
                  <a:pt x="0" y="1714"/>
                  <a:pt x="0" y="164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718" y="0"/>
                  <a:pt x="718" y="0"/>
                  <a:pt x="718" y="0"/>
                </a:cubicBezTo>
                <a:cubicBezTo>
                  <a:pt x="787" y="0"/>
                  <a:pt x="843" y="56"/>
                  <a:pt x="843" y="125"/>
                </a:cubicBezTo>
                <a:cubicBezTo>
                  <a:pt x="843" y="1643"/>
                  <a:pt x="843" y="1643"/>
                  <a:pt x="843" y="1643"/>
                </a:cubicBezTo>
                <a:cubicBezTo>
                  <a:pt x="843" y="1712"/>
                  <a:pt x="787" y="1768"/>
                  <a:pt x="718" y="1768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703042" y="1517904"/>
            <a:ext cx="3400495" cy="59005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638" y="7581801"/>
            <a:ext cx="649703" cy="645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8127831" y="7631194"/>
            <a:ext cx="547119" cy="547118"/>
          </a:xfrm>
          <a:prstGeom prst="ellipse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0599" y="761816"/>
            <a:ext cx="102585" cy="102585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8089836" y="993582"/>
            <a:ext cx="615509" cy="83588"/>
          </a:xfrm>
          <a:custGeom>
            <a:avLst/>
            <a:gdLst>
              <a:gd name="T0" fmla="*/ 130 w 139"/>
              <a:gd name="T1" fmla="*/ 19 h 19"/>
              <a:gd name="T2" fmla="*/ 10 w 139"/>
              <a:gd name="T3" fmla="*/ 19 h 19"/>
              <a:gd name="T4" fmla="*/ 0 w 139"/>
              <a:gd name="T5" fmla="*/ 9 h 19"/>
              <a:gd name="T6" fmla="*/ 0 w 139"/>
              <a:gd name="T7" fmla="*/ 9 h 19"/>
              <a:gd name="T8" fmla="*/ 10 w 139"/>
              <a:gd name="T9" fmla="*/ 0 h 19"/>
              <a:gd name="T10" fmla="*/ 130 w 139"/>
              <a:gd name="T11" fmla="*/ 0 h 19"/>
              <a:gd name="T12" fmla="*/ 139 w 139"/>
              <a:gd name="T13" fmla="*/ 9 h 19"/>
              <a:gd name="T14" fmla="*/ 139 w 139"/>
              <a:gd name="T15" fmla="*/ 9 h 19"/>
              <a:gd name="T16" fmla="*/ 130 w 139"/>
              <a:gd name="T17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19">
                <a:moveTo>
                  <a:pt x="130" y="19"/>
                </a:moveTo>
                <a:cubicBezTo>
                  <a:pt x="10" y="19"/>
                  <a:pt x="10" y="19"/>
                  <a:pt x="10" y="19"/>
                </a:cubicBezTo>
                <a:cubicBezTo>
                  <a:pt x="5" y="19"/>
                  <a:pt x="0" y="15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5" y="0"/>
                  <a:pt x="10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5" y="0"/>
                  <a:pt x="139" y="4"/>
                  <a:pt x="139" y="9"/>
                </a:cubicBezTo>
                <a:cubicBezTo>
                  <a:pt x="139" y="9"/>
                  <a:pt x="139" y="9"/>
                  <a:pt x="139" y="9"/>
                </a:cubicBezTo>
                <a:cubicBezTo>
                  <a:pt x="139" y="15"/>
                  <a:pt x="135" y="19"/>
                  <a:pt x="130" y="19"/>
                </a:cubicBezTo>
                <a:close/>
              </a:path>
            </a:pathLst>
          </a:cu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6467477" y="1536901"/>
            <a:ext cx="56992" cy="338150"/>
          </a:xfrm>
          <a:custGeom>
            <a:avLst/>
            <a:gdLst>
              <a:gd name="T0" fmla="*/ 0 w 13"/>
              <a:gd name="T1" fmla="*/ 4 h 77"/>
              <a:gd name="T2" fmla="*/ 0 w 13"/>
              <a:gd name="T3" fmla="*/ 73 h 77"/>
              <a:gd name="T4" fmla="*/ 4 w 13"/>
              <a:gd name="T5" fmla="*/ 77 h 77"/>
              <a:gd name="T6" fmla="*/ 9 w 13"/>
              <a:gd name="T7" fmla="*/ 77 h 77"/>
              <a:gd name="T8" fmla="*/ 13 w 13"/>
              <a:gd name="T9" fmla="*/ 73 h 77"/>
              <a:gd name="T10" fmla="*/ 13 w 13"/>
              <a:gd name="T11" fmla="*/ 4 h 77"/>
              <a:gd name="T12" fmla="*/ 9 w 13"/>
              <a:gd name="T13" fmla="*/ 0 h 77"/>
              <a:gd name="T14" fmla="*/ 4 w 13"/>
              <a:gd name="T15" fmla="*/ 0 h 77"/>
              <a:gd name="T16" fmla="*/ 0 w 13"/>
              <a:gd name="T17" fmla="*/ 4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77">
                <a:moveTo>
                  <a:pt x="0" y="4"/>
                </a:move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2" y="77"/>
                  <a:pt x="4" y="77"/>
                </a:cubicBezTo>
                <a:cubicBezTo>
                  <a:pt x="9" y="77"/>
                  <a:pt x="9" y="77"/>
                  <a:pt x="9" y="77"/>
                </a:cubicBezTo>
                <a:cubicBezTo>
                  <a:pt x="11" y="77"/>
                  <a:pt x="13" y="75"/>
                  <a:pt x="13" y="73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6467477" y="2232197"/>
            <a:ext cx="56992" cy="577514"/>
          </a:xfrm>
          <a:custGeom>
            <a:avLst/>
            <a:gdLst>
              <a:gd name="T0" fmla="*/ 0 w 13"/>
              <a:gd name="T1" fmla="*/ 4 h 131"/>
              <a:gd name="T2" fmla="*/ 0 w 13"/>
              <a:gd name="T3" fmla="*/ 127 h 131"/>
              <a:gd name="T4" fmla="*/ 4 w 13"/>
              <a:gd name="T5" fmla="*/ 131 h 131"/>
              <a:gd name="T6" fmla="*/ 9 w 13"/>
              <a:gd name="T7" fmla="*/ 131 h 131"/>
              <a:gd name="T8" fmla="*/ 13 w 13"/>
              <a:gd name="T9" fmla="*/ 127 h 131"/>
              <a:gd name="T10" fmla="*/ 13 w 13"/>
              <a:gd name="T11" fmla="*/ 4 h 131"/>
              <a:gd name="T12" fmla="*/ 9 w 13"/>
              <a:gd name="T13" fmla="*/ 0 h 131"/>
              <a:gd name="T14" fmla="*/ 4 w 13"/>
              <a:gd name="T15" fmla="*/ 0 h 131"/>
              <a:gd name="T16" fmla="*/ 0 w 13"/>
              <a:gd name="T17" fmla="*/ 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1">
                <a:moveTo>
                  <a:pt x="0" y="4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1"/>
                  <a:pt x="4" y="131"/>
                </a:cubicBezTo>
                <a:cubicBezTo>
                  <a:pt x="9" y="131"/>
                  <a:pt x="9" y="131"/>
                  <a:pt x="9" y="131"/>
                </a:cubicBezTo>
                <a:cubicBezTo>
                  <a:pt x="11" y="131"/>
                  <a:pt x="13" y="129"/>
                  <a:pt x="13" y="127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6467477" y="2950291"/>
            <a:ext cx="56992" cy="569915"/>
          </a:xfrm>
          <a:custGeom>
            <a:avLst/>
            <a:gdLst>
              <a:gd name="T0" fmla="*/ 0 w 13"/>
              <a:gd name="T1" fmla="*/ 3 h 130"/>
              <a:gd name="T2" fmla="*/ 0 w 13"/>
              <a:gd name="T3" fmla="*/ 127 h 130"/>
              <a:gd name="T4" fmla="*/ 4 w 13"/>
              <a:gd name="T5" fmla="*/ 130 h 130"/>
              <a:gd name="T6" fmla="*/ 9 w 13"/>
              <a:gd name="T7" fmla="*/ 130 h 130"/>
              <a:gd name="T8" fmla="*/ 13 w 13"/>
              <a:gd name="T9" fmla="*/ 127 h 130"/>
              <a:gd name="T10" fmla="*/ 13 w 13"/>
              <a:gd name="T11" fmla="*/ 3 h 130"/>
              <a:gd name="T12" fmla="*/ 9 w 13"/>
              <a:gd name="T13" fmla="*/ 0 h 130"/>
              <a:gd name="T14" fmla="*/ 4 w 13"/>
              <a:gd name="T15" fmla="*/ 0 h 130"/>
              <a:gd name="T16" fmla="*/ 0 w 13"/>
              <a:gd name="T17" fmla="*/ 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0">
                <a:moveTo>
                  <a:pt x="0" y="3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0"/>
                  <a:pt x="4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11" y="130"/>
                  <a:pt x="13" y="129"/>
                  <a:pt x="13" y="127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1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1"/>
                  <a:pt x="0" y="3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48647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026311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648647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026311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7740288" y="970785"/>
            <a:ext cx="140579" cy="140579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03041" y="1517904"/>
            <a:ext cx="3400495" cy="59005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9287C6F-AF18-4E1D-A332-6795B82A36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758D6-ED01-4AE2-915C-7364812A8626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E52D4871-2BFE-440D-9565-05EC7991F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744D931A-A296-4060-B127-F6EBFCAE4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00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Plus - 3 mockups view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 userDrawn="1"/>
        </p:nvGrpSpPr>
        <p:grpSpPr>
          <a:xfrm>
            <a:off x="650015" y="731462"/>
            <a:ext cx="2662371" cy="5395077"/>
            <a:chOff x="6467477" y="549048"/>
            <a:chExt cx="3883024" cy="7868629"/>
          </a:xfrm>
        </p:grpSpPr>
        <p:sp>
          <p:nvSpPr>
            <p:cNvPr id="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Oval 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Oval 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1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Rectangle 1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1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Rectangle 1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Rectangle 1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Oval 1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811527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4764815" y="731462"/>
            <a:ext cx="2662371" cy="5395077"/>
            <a:chOff x="6467477" y="549048"/>
            <a:chExt cx="3883024" cy="7868629"/>
          </a:xfrm>
        </p:grpSpPr>
        <p:sp>
          <p:nvSpPr>
            <p:cNvPr id="23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29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Oval 29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Oval 30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5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Rectangle 36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7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Rectangle 38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Oval 39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41" name="Group 40"/>
          <p:cNvGrpSpPr/>
          <p:nvPr userDrawn="1"/>
        </p:nvGrpSpPr>
        <p:grpSpPr>
          <a:xfrm>
            <a:off x="8879615" y="731462"/>
            <a:ext cx="2662371" cy="5395077"/>
            <a:chOff x="6467477" y="549048"/>
            <a:chExt cx="3883024" cy="7868629"/>
          </a:xfrm>
        </p:grpSpPr>
        <p:sp>
          <p:nvSpPr>
            <p:cNvPr id="4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4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Oval 4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Oval 4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Rectangle 5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Rectangle 5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Rectangle 5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Rectangle 5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Oval 5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6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4913304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6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9041128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599C8521-7469-4FAB-B2AA-C3011F6F28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8EA16-B830-4EFF-8CB0-DE8E57720CDD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EE472D1E-0B39-43FF-9F13-3981AFE79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62D67ACC-D235-482D-AF73-EA30E6466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680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Freeform 438"/>
          <p:cNvSpPr>
            <a:spLocks/>
          </p:cNvSpPr>
          <p:nvPr userDrawn="1"/>
        </p:nvSpPr>
        <p:spPr bwMode="auto">
          <a:xfrm>
            <a:off x="1051444" y="545122"/>
            <a:ext cx="10091632" cy="6312878"/>
          </a:xfrm>
          <a:custGeom>
            <a:avLst/>
            <a:gdLst>
              <a:gd name="connsiteX0" fmla="*/ 348984 w 10091632"/>
              <a:gd name="connsiteY0" fmla="*/ 0 h 6312878"/>
              <a:gd name="connsiteX1" fmla="*/ 9742648 w 10091632"/>
              <a:gd name="connsiteY1" fmla="*/ 0 h 6312878"/>
              <a:gd name="connsiteX2" fmla="*/ 10091632 w 10091632"/>
              <a:gd name="connsiteY2" fmla="*/ 348762 h 6312878"/>
              <a:gd name="connsiteX3" fmla="*/ 10091632 w 10091632"/>
              <a:gd name="connsiteY3" fmla="*/ 6312878 h 6312878"/>
              <a:gd name="connsiteX4" fmla="*/ 0 w 10091632"/>
              <a:gd name="connsiteY4" fmla="*/ 6312878 h 6312878"/>
              <a:gd name="connsiteX5" fmla="*/ 0 w 10091632"/>
              <a:gd name="connsiteY5" fmla="*/ 6096526 h 6312878"/>
              <a:gd name="connsiteX6" fmla="*/ 0 w 10091632"/>
              <a:gd name="connsiteY6" fmla="*/ 348762 h 6312878"/>
              <a:gd name="connsiteX7" fmla="*/ 348984 w 10091632"/>
              <a:gd name="connsiteY7" fmla="*/ 0 h 6312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91632" h="6312878">
                <a:moveTo>
                  <a:pt x="348984" y="0"/>
                </a:moveTo>
                <a:cubicBezTo>
                  <a:pt x="9742648" y="0"/>
                  <a:pt x="9742648" y="0"/>
                  <a:pt x="9742648" y="0"/>
                </a:cubicBezTo>
                <a:cubicBezTo>
                  <a:pt x="9933811" y="0"/>
                  <a:pt x="10091632" y="157720"/>
                  <a:pt x="10091632" y="348762"/>
                </a:cubicBezTo>
                <a:lnTo>
                  <a:pt x="10091632" y="6312878"/>
                </a:lnTo>
                <a:lnTo>
                  <a:pt x="0" y="6312878"/>
                </a:lnTo>
                <a:lnTo>
                  <a:pt x="0" y="6096526"/>
                </a:lnTo>
                <a:cubicBezTo>
                  <a:pt x="0" y="348762"/>
                  <a:pt x="0" y="348762"/>
                  <a:pt x="0" y="348762"/>
                </a:cubicBezTo>
                <a:cubicBezTo>
                  <a:pt x="0" y="157720"/>
                  <a:pt x="157821" y="0"/>
                  <a:pt x="348984" y="0"/>
                </a:cubicBezTo>
                <a:close/>
              </a:path>
            </a:pathLst>
          </a:custGeom>
          <a:solidFill>
            <a:srgbClr val="333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440" name="Freeform 439"/>
          <p:cNvSpPr>
            <a:spLocks/>
          </p:cNvSpPr>
          <p:nvPr userDrawn="1"/>
        </p:nvSpPr>
        <p:spPr bwMode="auto">
          <a:xfrm>
            <a:off x="1060009" y="553688"/>
            <a:ext cx="10074498" cy="6304312"/>
          </a:xfrm>
          <a:custGeom>
            <a:avLst/>
            <a:gdLst>
              <a:gd name="connsiteX0" fmla="*/ 340040 w 10074498"/>
              <a:gd name="connsiteY0" fmla="*/ 0 h 6304312"/>
              <a:gd name="connsiteX1" fmla="*/ 9732236 w 10074498"/>
              <a:gd name="connsiteY1" fmla="*/ 0 h 6304312"/>
              <a:gd name="connsiteX2" fmla="*/ 10074498 w 10074498"/>
              <a:gd name="connsiteY2" fmla="*/ 341881 h 6304312"/>
              <a:gd name="connsiteX3" fmla="*/ 10074498 w 10074498"/>
              <a:gd name="connsiteY3" fmla="*/ 6236397 h 6304312"/>
              <a:gd name="connsiteX4" fmla="*/ 10074498 w 10074498"/>
              <a:gd name="connsiteY4" fmla="*/ 6304312 h 6304312"/>
              <a:gd name="connsiteX5" fmla="*/ 0 w 10074498"/>
              <a:gd name="connsiteY5" fmla="*/ 6304312 h 6304312"/>
              <a:gd name="connsiteX6" fmla="*/ 0 w 10074498"/>
              <a:gd name="connsiteY6" fmla="*/ 6086003 h 6304312"/>
              <a:gd name="connsiteX7" fmla="*/ 0 w 10074498"/>
              <a:gd name="connsiteY7" fmla="*/ 341881 h 6304312"/>
              <a:gd name="connsiteX8" fmla="*/ 340040 w 10074498"/>
              <a:gd name="connsiteY8" fmla="*/ 0 h 630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4498" h="6304312">
                <a:moveTo>
                  <a:pt x="340040" y="0"/>
                </a:moveTo>
                <a:cubicBezTo>
                  <a:pt x="9732236" y="0"/>
                  <a:pt x="9732236" y="0"/>
                  <a:pt x="9732236" y="0"/>
                </a:cubicBezTo>
                <a:cubicBezTo>
                  <a:pt x="9921147" y="0"/>
                  <a:pt x="10074498" y="153180"/>
                  <a:pt x="10074498" y="341881"/>
                </a:cubicBezTo>
                <a:cubicBezTo>
                  <a:pt x="10074498" y="4093270"/>
                  <a:pt x="10074498" y="5617272"/>
                  <a:pt x="10074498" y="6236397"/>
                </a:cubicBezTo>
                <a:lnTo>
                  <a:pt x="10074498" y="6304312"/>
                </a:lnTo>
                <a:lnTo>
                  <a:pt x="0" y="6304312"/>
                </a:lnTo>
                <a:lnTo>
                  <a:pt x="0" y="6086003"/>
                </a:lnTo>
                <a:cubicBezTo>
                  <a:pt x="0" y="341881"/>
                  <a:pt x="0" y="341881"/>
                  <a:pt x="0" y="341881"/>
                </a:cubicBezTo>
                <a:cubicBezTo>
                  <a:pt x="0" y="153180"/>
                  <a:pt x="153351" y="0"/>
                  <a:pt x="340040" y="0"/>
                </a:cubicBezTo>
                <a:close/>
              </a:path>
            </a:pathLst>
          </a:custGeom>
          <a:solidFill>
            <a:srgbClr val="0101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41" name="Oval 398"/>
          <p:cNvSpPr>
            <a:spLocks noChangeArrowheads="1"/>
          </p:cNvSpPr>
          <p:nvPr userDrawn="1"/>
        </p:nvSpPr>
        <p:spPr bwMode="auto">
          <a:xfrm>
            <a:off x="6060137" y="770713"/>
            <a:ext cx="79956" cy="79956"/>
          </a:xfrm>
          <a:prstGeom prst="ellipse">
            <a:avLst/>
          </a:prstGeom>
          <a:solidFill>
            <a:srgbClr val="1919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2" name="Oval 399"/>
          <p:cNvSpPr>
            <a:spLocks noChangeArrowheads="1"/>
          </p:cNvSpPr>
          <p:nvPr userDrawn="1"/>
        </p:nvSpPr>
        <p:spPr bwMode="auto">
          <a:xfrm>
            <a:off x="6080125" y="790703"/>
            <a:ext cx="39978" cy="39978"/>
          </a:xfrm>
          <a:prstGeom prst="ellipse">
            <a:avLst/>
          </a:prstGeom>
          <a:solidFill>
            <a:srgbClr val="0001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3" name="Oval 400"/>
          <p:cNvSpPr>
            <a:spLocks noChangeArrowheads="1"/>
          </p:cNvSpPr>
          <p:nvPr userDrawn="1"/>
        </p:nvSpPr>
        <p:spPr bwMode="auto">
          <a:xfrm>
            <a:off x="6091547" y="793557"/>
            <a:ext cx="14279" cy="11422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4" name="Oval 401"/>
          <p:cNvSpPr>
            <a:spLocks noChangeArrowheads="1"/>
          </p:cNvSpPr>
          <p:nvPr userDrawn="1"/>
        </p:nvSpPr>
        <p:spPr bwMode="auto">
          <a:xfrm>
            <a:off x="6091547" y="813547"/>
            <a:ext cx="14279" cy="14279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5" name="Rectangle 402"/>
          <p:cNvSpPr>
            <a:spLocks noChangeArrowheads="1"/>
          </p:cNvSpPr>
          <p:nvPr userDrawn="1"/>
        </p:nvSpPr>
        <p:spPr bwMode="auto">
          <a:xfrm>
            <a:off x="1416958" y="1030572"/>
            <a:ext cx="9357748" cy="58425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1408389" y="1030572"/>
            <a:ext cx="9366317" cy="582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4BFA6CB-C65D-4E90-9429-6C96488512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9C44F-DB87-47B9-975C-3AD181DD0144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EF6C3DF-6884-4B5D-948B-1AAD3FFF9A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BCF0071-8C72-4C48-A571-6079DEBA9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54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4" name="Group 1353"/>
          <p:cNvGrpSpPr/>
          <p:nvPr userDrawn="1"/>
        </p:nvGrpSpPr>
        <p:grpSpPr>
          <a:xfrm>
            <a:off x="4084563" y="1277256"/>
            <a:ext cx="7831781" cy="4652735"/>
            <a:chOff x="4527554" y="1398588"/>
            <a:chExt cx="7137394" cy="4240211"/>
          </a:xfrm>
        </p:grpSpPr>
        <p:grpSp>
          <p:nvGrpSpPr>
            <p:cNvPr id="1353" name="Group 1352"/>
            <p:cNvGrpSpPr/>
            <p:nvPr userDrawn="1"/>
          </p:nvGrpSpPr>
          <p:grpSpPr>
            <a:xfrm>
              <a:off x="4527554" y="1398588"/>
              <a:ext cx="7137394" cy="4240211"/>
              <a:chOff x="4527471" y="1398593"/>
              <a:chExt cx="7137264" cy="4240229"/>
            </a:xfrm>
            <a:effectLst/>
          </p:grpSpPr>
          <p:sp>
            <p:nvSpPr>
              <p:cNvPr id="181" name="AutoShape 380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4640179" y="1398593"/>
                <a:ext cx="6913436" cy="3981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2" name="Freeform 382"/>
              <p:cNvSpPr>
                <a:spLocks/>
              </p:cNvSpPr>
              <p:nvPr userDrawn="1"/>
            </p:nvSpPr>
            <p:spPr bwMode="auto">
              <a:xfrm>
                <a:off x="5281517" y="1400181"/>
                <a:ext cx="5648222" cy="3940191"/>
              </a:xfrm>
              <a:custGeom>
                <a:avLst/>
                <a:gdLst>
                  <a:gd name="T0" fmla="*/ 4398 w 4571"/>
                  <a:gd name="T1" fmla="*/ 3192 h 3192"/>
                  <a:gd name="T2" fmla="*/ 172 w 4571"/>
                  <a:gd name="T3" fmla="*/ 3192 h 3192"/>
                  <a:gd name="T4" fmla="*/ 0 w 4571"/>
                  <a:gd name="T5" fmla="*/ 3019 h 3192"/>
                  <a:gd name="T6" fmla="*/ 0 w 4571"/>
                  <a:gd name="T7" fmla="*/ 173 h 3192"/>
                  <a:gd name="T8" fmla="*/ 172 w 4571"/>
                  <a:gd name="T9" fmla="*/ 0 h 3192"/>
                  <a:gd name="T10" fmla="*/ 4398 w 4571"/>
                  <a:gd name="T11" fmla="*/ 0 h 3192"/>
                  <a:gd name="T12" fmla="*/ 4571 w 4571"/>
                  <a:gd name="T13" fmla="*/ 173 h 3192"/>
                  <a:gd name="T14" fmla="*/ 4571 w 4571"/>
                  <a:gd name="T15" fmla="*/ 3019 h 3192"/>
                  <a:gd name="T16" fmla="*/ 4398 w 4571"/>
                  <a:gd name="T17" fmla="*/ 3192 h 3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71" h="3192">
                    <a:moveTo>
                      <a:pt x="4398" y="3192"/>
                    </a:moveTo>
                    <a:cubicBezTo>
                      <a:pt x="172" y="3192"/>
                      <a:pt x="172" y="3192"/>
                      <a:pt x="172" y="3192"/>
                    </a:cubicBezTo>
                    <a:cubicBezTo>
                      <a:pt x="77" y="3192"/>
                      <a:pt x="0" y="3115"/>
                      <a:pt x="0" y="3019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78"/>
                      <a:pt x="77" y="0"/>
                      <a:pt x="172" y="0"/>
                    </a:cubicBezTo>
                    <a:cubicBezTo>
                      <a:pt x="4398" y="0"/>
                      <a:pt x="4398" y="0"/>
                      <a:pt x="4398" y="0"/>
                    </a:cubicBezTo>
                    <a:cubicBezTo>
                      <a:pt x="4493" y="0"/>
                      <a:pt x="4571" y="78"/>
                      <a:pt x="4571" y="173"/>
                    </a:cubicBezTo>
                    <a:cubicBezTo>
                      <a:pt x="4571" y="3019"/>
                      <a:pt x="4571" y="3019"/>
                      <a:pt x="4571" y="3019"/>
                    </a:cubicBezTo>
                    <a:cubicBezTo>
                      <a:pt x="4571" y="3115"/>
                      <a:pt x="4493" y="3192"/>
                      <a:pt x="4398" y="3192"/>
                    </a:cubicBezTo>
                    <a:close/>
                  </a:path>
                </a:pathLst>
              </a:custGeom>
              <a:solidFill>
                <a:srgbClr val="DAC1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3" name="Freeform 383"/>
              <p:cNvSpPr>
                <a:spLocks/>
              </p:cNvSpPr>
              <p:nvPr userDrawn="1"/>
            </p:nvSpPr>
            <p:spPr bwMode="auto">
              <a:xfrm>
                <a:off x="5300567" y="1419231"/>
                <a:ext cx="5610123" cy="3903680"/>
              </a:xfrm>
              <a:custGeom>
                <a:avLst/>
                <a:gdLst>
                  <a:gd name="T0" fmla="*/ 4540 w 4540"/>
                  <a:gd name="T1" fmla="*/ 3003 h 3161"/>
                  <a:gd name="T2" fmla="*/ 4383 w 4540"/>
                  <a:gd name="T3" fmla="*/ 3161 h 3161"/>
                  <a:gd name="T4" fmla="*/ 157 w 4540"/>
                  <a:gd name="T5" fmla="*/ 3161 h 3161"/>
                  <a:gd name="T6" fmla="*/ 0 w 4540"/>
                  <a:gd name="T7" fmla="*/ 3003 h 3161"/>
                  <a:gd name="T8" fmla="*/ 0 w 4540"/>
                  <a:gd name="T9" fmla="*/ 157 h 3161"/>
                  <a:gd name="T10" fmla="*/ 157 w 4540"/>
                  <a:gd name="T11" fmla="*/ 0 h 3161"/>
                  <a:gd name="T12" fmla="*/ 4383 w 4540"/>
                  <a:gd name="T13" fmla="*/ 0 h 3161"/>
                  <a:gd name="T14" fmla="*/ 4540 w 4540"/>
                  <a:gd name="T15" fmla="*/ 157 h 3161"/>
                  <a:gd name="T16" fmla="*/ 4540 w 4540"/>
                  <a:gd name="T17" fmla="*/ 3003 h 3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40" h="3161">
                    <a:moveTo>
                      <a:pt x="4540" y="3003"/>
                    </a:moveTo>
                    <a:cubicBezTo>
                      <a:pt x="4540" y="3090"/>
                      <a:pt x="4469" y="3161"/>
                      <a:pt x="4383" y="3161"/>
                    </a:cubicBezTo>
                    <a:cubicBezTo>
                      <a:pt x="157" y="3161"/>
                      <a:pt x="157" y="3161"/>
                      <a:pt x="157" y="3161"/>
                    </a:cubicBezTo>
                    <a:cubicBezTo>
                      <a:pt x="71" y="3161"/>
                      <a:pt x="0" y="3090"/>
                      <a:pt x="0" y="3003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0" y="71"/>
                      <a:pt x="71" y="0"/>
                      <a:pt x="157" y="0"/>
                    </a:cubicBezTo>
                    <a:cubicBezTo>
                      <a:pt x="4383" y="0"/>
                      <a:pt x="4383" y="0"/>
                      <a:pt x="4383" y="0"/>
                    </a:cubicBezTo>
                    <a:cubicBezTo>
                      <a:pt x="4469" y="0"/>
                      <a:pt x="4540" y="71"/>
                      <a:pt x="4540" y="157"/>
                    </a:cubicBezTo>
                    <a:lnTo>
                      <a:pt x="4540" y="3003"/>
                    </a:lnTo>
                    <a:close/>
                  </a:path>
                </a:pathLst>
              </a:custGeom>
              <a:solidFill>
                <a:srgbClr val="3335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 dirty="0"/>
              </a:p>
            </p:txBody>
          </p:sp>
          <p:sp>
            <p:nvSpPr>
              <p:cNvPr id="184" name="Freeform 384"/>
              <p:cNvSpPr>
                <a:spLocks/>
              </p:cNvSpPr>
              <p:nvPr userDrawn="1"/>
            </p:nvSpPr>
            <p:spPr bwMode="auto">
              <a:xfrm>
                <a:off x="5305329" y="1423994"/>
                <a:ext cx="5600597" cy="3892566"/>
              </a:xfrm>
              <a:custGeom>
                <a:avLst/>
                <a:gdLst>
                  <a:gd name="T0" fmla="*/ 4379 w 4533"/>
                  <a:gd name="T1" fmla="*/ 3154 h 3154"/>
                  <a:gd name="T2" fmla="*/ 153 w 4533"/>
                  <a:gd name="T3" fmla="*/ 3154 h 3154"/>
                  <a:gd name="T4" fmla="*/ 0 w 4533"/>
                  <a:gd name="T5" fmla="*/ 3000 h 3154"/>
                  <a:gd name="T6" fmla="*/ 0 w 4533"/>
                  <a:gd name="T7" fmla="*/ 154 h 3154"/>
                  <a:gd name="T8" fmla="*/ 153 w 4533"/>
                  <a:gd name="T9" fmla="*/ 0 h 3154"/>
                  <a:gd name="T10" fmla="*/ 4379 w 4533"/>
                  <a:gd name="T11" fmla="*/ 0 h 3154"/>
                  <a:gd name="T12" fmla="*/ 4533 w 4533"/>
                  <a:gd name="T13" fmla="*/ 154 h 3154"/>
                  <a:gd name="T14" fmla="*/ 4533 w 4533"/>
                  <a:gd name="T15" fmla="*/ 3000 h 3154"/>
                  <a:gd name="T16" fmla="*/ 4379 w 4533"/>
                  <a:gd name="T17" fmla="*/ 3154 h 3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33" h="3154">
                    <a:moveTo>
                      <a:pt x="4379" y="3154"/>
                    </a:moveTo>
                    <a:cubicBezTo>
                      <a:pt x="153" y="3154"/>
                      <a:pt x="153" y="3154"/>
                      <a:pt x="153" y="3154"/>
                    </a:cubicBezTo>
                    <a:cubicBezTo>
                      <a:pt x="69" y="3154"/>
                      <a:pt x="0" y="3085"/>
                      <a:pt x="0" y="300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69"/>
                      <a:pt x="69" y="0"/>
                      <a:pt x="153" y="0"/>
                    </a:cubicBezTo>
                    <a:cubicBezTo>
                      <a:pt x="4379" y="0"/>
                      <a:pt x="4379" y="0"/>
                      <a:pt x="4379" y="0"/>
                    </a:cubicBezTo>
                    <a:cubicBezTo>
                      <a:pt x="4464" y="0"/>
                      <a:pt x="4533" y="69"/>
                      <a:pt x="4533" y="154"/>
                    </a:cubicBezTo>
                    <a:cubicBezTo>
                      <a:pt x="4533" y="3000"/>
                      <a:pt x="4533" y="3000"/>
                      <a:pt x="4533" y="3000"/>
                    </a:cubicBezTo>
                    <a:cubicBezTo>
                      <a:pt x="4533" y="3085"/>
                      <a:pt x="4464" y="3154"/>
                      <a:pt x="4379" y="3154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5" name="Freeform 385"/>
              <p:cNvSpPr>
                <a:spLocks/>
              </p:cNvSpPr>
              <p:nvPr userDrawn="1"/>
            </p:nvSpPr>
            <p:spPr bwMode="auto">
              <a:xfrm>
                <a:off x="5305329" y="5089547"/>
                <a:ext cx="5600597" cy="227014"/>
              </a:xfrm>
              <a:custGeom>
                <a:avLst/>
                <a:gdLst>
                  <a:gd name="T0" fmla="*/ 0 w 4533"/>
                  <a:gd name="T1" fmla="*/ 0 h 184"/>
                  <a:gd name="T2" fmla="*/ 0 w 4533"/>
                  <a:gd name="T3" fmla="*/ 30 h 184"/>
                  <a:gd name="T4" fmla="*/ 153 w 4533"/>
                  <a:gd name="T5" fmla="*/ 184 h 184"/>
                  <a:gd name="T6" fmla="*/ 4379 w 4533"/>
                  <a:gd name="T7" fmla="*/ 184 h 184"/>
                  <a:gd name="T8" fmla="*/ 4533 w 4533"/>
                  <a:gd name="T9" fmla="*/ 30 h 184"/>
                  <a:gd name="T10" fmla="*/ 4533 w 4533"/>
                  <a:gd name="T11" fmla="*/ 0 h 184"/>
                  <a:gd name="T12" fmla="*/ 0 w 4533"/>
                  <a:gd name="T1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33" h="184">
                    <a:moveTo>
                      <a:pt x="0" y="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115"/>
                      <a:pt x="69" y="184"/>
                      <a:pt x="153" y="184"/>
                    </a:cubicBezTo>
                    <a:cubicBezTo>
                      <a:pt x="4379" y="184"/>
                      <a:pt x="4379" y="184"/>
                      <a:pt x="4379" y="184"/>
                    </a:cubicBezTo>
                    <a:cubicBezTo>
                      <a:pt x="4464" y="184"/>
                      <a:pt x="4533" y="115"/>
                      <a:pt x="4533" y="30"/>
                    </a:cubicBezTo>
                    <a:cubicBezTo>
                      <a:pt x="4533" y="0"/>
                      <a:pt x="4533" y="0"/>
                      <a:pt x="45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22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pic>
            <p:nvPicPr>
              <p:cNvPr id="429" name="Picture 428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607" r="-1630" b="-250766"/>
              <a:stretch>
                <a:fillRect/>
              </a:stretch>
            </p:blipFill>
            <p:spPr bwMode="auto">
              <a:xfrm>
                <a:off x="4527471" y="5276873"/>
                <a:ext cx="7137264" cy="361949"/>
              </a:xfrm>
              <a:custGeom>
                <a:avLst/>
                <a:gdLst>
                  <a:gd name="connsiteX0" fmla="*/ 111121 w 7137394"/>
                  <a:gd name="connsiteY0" fmla="*/ 16107 h 361948"/>
                  <a:gd name="connsiteX1" fmla="*/ 111121 w 7137394"/>
                  <a:gd name="connsiteY1" fmla="*/ 103188 h 361948"/>
                  <a:gd name="connsiteX2" fmla="*/ 732671 w 7137394"/>
                  <a:gd name="connsiteY2" fmla="*/ 103188 h 361948"/>
                  <a:gd name="connsiteX3" fmla="*/ 735009 w 7137394"/>
                  <a:gd name="connsiteY3" fmla="*/ 357186 h 361948"/>
                  <a:gd name="connsiteX4" fmla="*/ 0 w 7137394"/>
                  <a:gd name="connsiteY4" fmla="*/ 357186 h 361948"/>
                  <a:gd name="connsiteX5" fmla="*/ 7024684 w 7137394"/>
                  <a:gd name="connsiteY5" fmla="*/ 15992 h 361948"/>
                  <a:gd name="connsiteX6" fmla="*/ 7137394 w 7137394"/>
                  <a:gd name="connsiteY6" fmla="*/ 361948 h 361948"/>
                  <a:gd name="connsiteX7" fmla="*/ 6402385 w 7137394"/>
                  <a:gd name="connsiteY7" fmla="*/ 361948 h 361948"/>
                  <a:gd name="connsiteX8" fmla="*/ 6402385 w 7137394"/>
                  <a:gd name="connsiteY8" fmla="*/ 103188 h 361948"/>
                  <a:gd name="connsiteX9" fmla="*/ 7024684 w 7137394"/>
                  <a:gd name="connsiteY9" fmla="*/ 103188 h 361948"/>
                  <a:gd name="connsiteX10" fmla="*/ 111121 w 7137394"/>
                  <a:gd name="connsiteY10" fmla="*/ 0 h 361948"/>
                  <a:gd name="connsiteX11" fmla="*/ 7024684 w 7137394"/>
                  <a:gd name="connsiteY11" fmla="*/ 0 h 361948"/>
                  <a:gd name="connsiteX12" fmla="*/ 7024684 w 7137394"/>
                  <a:gd name="connsiteY12" fmla="*/ 15992 h 361948"/>
                  <a:gd name="connsiteX13" fmla="*/ 7023094 w 7137394"/>
                  <a:gd name="connsiteY13" fmla="*/ 11111 h 361948"/>
                  <a:gd name="connsiteX14" fmla="*/ 6402385 w 7137394"/>
                  <a:gd name="connsiteY14" fmla="*/ 93661 h 361948"/>
                  <a:gd name="connsiteX15" fmla="*/ 6402385 w 7137394"/>
                  <a:gd name="connsiteY15" fmla="*/ 103188 h 361948"/>
                  <a:gd name="connsiteX16" fmla="*/ 732671 w 7137394"/>
                  <a:gd name="connsiteY16" fmla="*/ 103188 h 361948"/>
                  <a:gd name="connsiteX17" fmla="*/ 732627 w 7137394"/>
                  <a:gd name="connsiteY17" fmla="*/ 98424 h 361948"/>
                  <a:gd name="connsiteX18" fmla="*/ 114300 w 7137394"/>
                  <a:gd name="connsiteY18" fmla="*/ 6349 h 361948"/>
                  <a:gd name="connsiteX19" fmla="*/ 111121 w 7137394"/>
                  <a:gd name="connsiteY19" fmla="*/ 16107 h 36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37394" h="361948">
                    <a:moveTo>
                      <a:pt x="111121" y="16107"/>
                    </a:moveTo>
                    <a:lnTo>
                      <a:pt x="111121" y="103188"/>
                    </a:lnTo>
                    <a:lnTo>
                      <a:pt x="732671" y="103188"/>
                    </a:lnTo>
                    <a:lnTo>
                      <a:pt x="735009" y="357186"/>
                    </a:lnTo>
                    <a:lnTo>
                      <a:pt x="0" y="357186"/>
                    </a:lnTo>
                    <a:close/>
                    <a:moveTo>
                      <a:pt x="7024684" y="15992"/>
                    </a:moveTo>
                    <a:lnTo>
                      <a:pt x="7137394" y="361948"/>
                    </a:lnTo>
                    <a:lnTo>
                      <a:pt x="6402385" y="361948"/>
                    </a:lnTo>
                    <a:lnTo>
                      <a:pt x="6402385" y="103188"/>
                    </a:lnTo>
                    <a:lnTo>
                      <a:pt x="7024684" y="103188"/>
                    </a:lnTo>
                    <a:close/>
                    <a:moveTo>
                      <a:pt x="111121" y="0"/>
                    </a:moveTo>
                    <a:lnTo>
                      <a:pt x="7024684" y="0"/>
                    </a:lnTo>
                    <a:lnTo>
                      <a:pt x="7024684" y="15992"/>
                    </a:lnTo>
                    <a:lnTo>
                      <a:pt x="7023094" y="11111"/>
                    </a:lnTo>
                    <a:cubicBezTo>
                      <a:pt x="6653208" y="88369"/>
                      <a:pt x="6607171" y="67203"/>
                      <a:pt x="6402385" y="93661"/>
                    </a:cubicBezTo>
                    <a:lnTo>
                      <a:pt x="6402385" y="103188"/>
                    </a:lnTo>
                    <a:lnTo>
                      <a:pt x="732671" y="103188"/>
                    </a:lnTo>
                    <a:lnTo>
                      <a:pt x="732627" y="98424"/>
                    </a:lnTo>
                    <a:cubicBezTo>
                      <a:pt x="527841" y="71966"/>
                      <a:pt x="484186" y="83607"/>
                      <a:pt x="114300" y="6349"/>
                    </a:cubicBezTo>
                    <a:lnTo>
                      <a:pt x="111121" y="16107"/>
                    </a:lnTo>
                    <a:close/>
                  </a:path>
                </a:pathLst>
              </a:cu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11" name="Picture 387"/>
              <p:cNvPicPr>
                <a:picLocks noChangeAspect="1" noChangeArrowheads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38591" y="5238773"/>
                <a:ext cx="6913437" cy="49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86" name="Oval 388"/>
              <p:cNvSpPr>
                <a:spLocks noChangeArrowheads="1"/>
              </p:cNvSpPr>
              <p:nvPr userDrawn="1"/>
            </p:nvSpPr>
            <p:spPr bwMode="auto">
              <a:xfrm>
                <a:off x="5284693" y="5338785"/>
                <a:ext cx="57149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7" name="Oval 389"/>
              <p:cNvSpPr>
                <a:spLocks noChangeArrowheads="1"/>
              </p:cNvSpPr>
              <p:nvPr userDrawn="1"/>
            </p:nvSpPr>
            <p:spPr bwMode="auto">
              <a:xfrm>
                <a:off x="5298979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8" name="Oval 390"/>
              <p:cNvSpPr>
                <a:spLocks noChangeArrowheads="1"/>
              </p:cNvSpPr>
              <p:nvPr userDrawn="1"/>
            </p:nvSpPr>
            <p:spPr bwMode="auto">
              <a:xfrm>
                <a:off x="7224582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9" name="Oval 391"/>
              <p:cNvSpPr>
                <a:spLocks noChangeArrowheads="1"/>
              </p:cNvSpPr>
              <p:nvPr userDrawn="1"/>
            </p:nvSpPr>
            <p:spPr bwMode="auto">
              <a:xfrm>
                <a:off x="7238869" y="5341960"/>
                <a:ext cx="30162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90" name="Oval 392"/>
              <p:cNvSpPr>
                <a:spLocks noChangeArrowheads="1"/>
              </p:cNvSpPr>
              <p:nvPr userDrawn="1"/>
            </p:nvSpPr>
            <p:spPr bwMode="auto">
              <a:xfrm>
                <a:off x="8920001" y="5338785"/>
                <a:ext cx="60324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91" name="Oval 393"/>
              <p:cNvSpPr>
                <a:spLocks noChangeArrowheads="1"/>
              </p:cNvSpPr>
              <p:nvPr userDrawn="1"/>
            </p:nvSpPr>
            <p:spPr bwMode="auto">
              <a:xfrm>
                <a:off x="8935876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4" name="Oval 394"/>
              <p:cNvSpPr>
                <a:spLocks noChangeArrowheads="1"/>
              </p:cNvSpPr>
              <p:nvPr userDrawn="1"/>
            </p:nvSpPr>
            <p:spPr bwMode="auto">
              <a:xfrm>
                <a:off x="10850366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5" name="Oval 395"/>
              <p:cNvSpPr>
                <a:spLocks noChangeArrowheads="1"/>
              </p:cNvSpPr>
              <p:nvPr userDrawn="1"/>
            </p:nvSpPr>
            <p:spPr bwMode="auto">
              <a:xfrm>
                <a:off x="10864653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6" name="Freeform 396"/>
              <p:cNvSpPr>
                <a:spLocks/>
              </p:cNvSpPr>
              <p:nvPr userDrawn="1"/>
            </p:nvSpPr>
            <p:spPr bwMode="auto">
              <a:xfrm>
                <a:off x="4716378" y="5299098"/>
                <a:ext cx="6761040" cy="1588"/>
              </a:xfrm>
              <a:custGeom>
                <a:avLst/>
                <a:gdLst>
                  <a:gd name="T0" fmla="*/ 5467 w 5472"/>
                  <a:gd name="T1" fmla="*/ 1 h 1"/>
                  <a:gd name="T2" fmla="*/ 5472 w 5472"/>
                  <a:gd name="T3" fmla="*/ 0 h 1"/>
                  <a:gd name="T4" fmla="*/ 0 w 5472"/>
                  <a:gd name="T5" fmla="*/ 0 h 1"/>
                  <a:gd name="T6" fmla="*/ 5 w 5472"/>
                  <a:gd name="T7" fmla="*/ 1 h 1"/>
                  <a:gd name="T8" fmla="*/ 5467 w 547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72" h="1">
                    <a:moveTo>
                      <a:pt x="5467" y="1"/>
                    </a:moveTo>
                    <a:cubicBezTo>
                      <a:pt x="5469" y="1"/>
                      <a:pt x="5471" y="0"/>
                      <a:pt x="547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1"/>
                      <a:pt x="5" y="1"/>
                    </a:cubicBezTo>
                    <a:lnTo>
                      <a:pt x="5467" y="1"/>
                    </a:lnTo>
                    <a:close/>
                  </a:path>
                </a:pathLst>
              </a:custGeom>
              <a:solidFill>
                <a:srgbClr val="9A87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pic>
            <p:nvPicPr>
              <p:cNvPr id="1421" name="Picture 397"/>
              <p:cNvPicPr>
                <a:picLocks noChangeAspect="1" noChangeArrowheads="1"/>
              </p:cNvPicPr>
              <p:nvPr userDrawn="1"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30953" y="5240359"/>
                <a:ext cx="1331888" cy="63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47" name="Oval 398"/>
              <p:cNvSpPr>
                <a:spLocks noChangeArrowheads="1"/>
              </p:cNvSpPr>
              <p:nvPr userDrawn="1"/>
            </p:nvSpPr>
            <p:spPr bwMode="auto">
              <a:xfrm>
                <a:off x="8085011" y="1544645"/>
                <a:ext cx="44449" cy="4445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8" name="Oval 399"/>
              <p:cNvSpPr>
                <a:spLocks noChangeArrowheads="1"/>
              </p:cNvSpPr>
              <p:nvPr userDrawn="1"/>
            </p:nvSpPr>
            <p:spPr bwMode="auto">
              <a:xfrm>
                <a:off x="8096077" y="1555741"/>
                <a:ext cx="22224" cy="22225"/>
              </a:xfrm>
              <a:prstGeom prst="ellipse">
                <a:avLst/>
              </a:prstGeom>
              <a:solidFill>
                <a:srgbClr val="000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9" name="Oval 400"/>
              <p:cNvSpPr>
                <a:spLocks noChangeArrowheads="1"/>
              </p:cNvSpPr>
              <p:nvPr userDrawn="1"/>
            </p:nvSpPr>
            <p:spPr bwMode="auto">
              <a:xfrm>
                <a:off x="8102496" y="1557318"/>
                <a:ext cx="7938" cy="6350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50" name="Oval 401"/>
              <p:cNvSpPr>
                <a:spLocks noChangeArrowheads="1"/>
              </p:cNvSpPr>
              <p:nvPr userDrawn="1"/>
            </p:nvSpPr>
            <p:spPr bwMode="auto">
              <a:xfrm>
                <a:off x="8102601" y="1568451"/>
                <a:ext cx="7938" cy="7938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</p:grpSp>
        <p:sp>
          <p:nvSpPr>
            <p:cNvPr id="1351" name="Rectangle 402"/>
            <p:cNvSpPr>
              <a:spLocks noChangeArrowheads="1"/>
            </p:cNvSpPr>
            <p:nvPr userDrawn="1"/>
          </p:nvSpPr>
          <p:spPr bwMode="auto">
            <a:xfrm>
              <a:off x="5503864" y="1689101"/>
              <a:ext cx="5202238" cy="32480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6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150629" y="1596033"/>
            <a:ext cx="5713584" cy="35640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397C81B4-7E4E-4BE4-A102-E12DBA2BF5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8F73A-9A53-44D5-87A0-EF89FB35B76E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8401A73-EDF7-475F-8B26-27FE29552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439ACE44-BB68-49DE-B8DC-AE45C02C2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575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Vertic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/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42599" y="1154858"/>
            <a:ext cx="3475265" cy="45679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7DEC1FB-CCC2-44F6-B4BE-99835A5E95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877FE-3F74-424B-86C7-10EA22D7ED24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2FE9768-2159-419B-BE8B-EB4C4977A2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4B20FF6-87E9-4012-9AC2-A528E02A6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96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Horizont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 rot="5400000"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/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174337" y="1703412"/>
            <a:ext cx="4567991" cy="3475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1036832-CA27-43D7-AFE7-4DABA55B5E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87178-D13A-4930-A1A8-4200F7450DEF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068B8BF-E0FB-4289-B3FA-8D31CF53B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C5088B4-21E0-4209-BFB7-04477D033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222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 userDrawn="1"/>
        </p:nvSpPr>
        <p:spPr bwMode="auto">
          <a:xfrm>
            <a:off x="7101695" y="780836"/>
            <a:ext cx="2336627" cy="1130912"/>
          </a:xfrm>
          <a:custGeom>
            <a:avLst/>
            <a:gdLst>
              <a:gd name="T0" fmla="*/ 917 w 917"/>
              <a:gd name="T1" fmla="*/ 445 h 445"/>
              <a:gd name="T2" fmla="*/ 790 w 917"/>
              <a:gd name="T3" fmla="*/ 126 h 445"/>
              <a:gd name="T4" fmla="*/ 707 w 917"/>
              <a:gd name="T5" fmla="*/ 30 h 445"/>
              <a:gd name="T6" fmla="*/ 210 w 917"/>
              <a:gd name="T7" fmla="*/ 30 h 445"/>
              <a:gd name="T8" fmla="*/ 127 w 917"/>
              <a:gd name="T9" fmla="*/ 126 h 445"/>
              <a:gd name="T10" fmla="*/ 0 w 917"/>
              <a:gd name="T11" fmla="*/ 445 h 445"/>
              <a:gd name="T12" fmla="*/ 917 w 917"/>
              <a:gd name="T13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445"/>
                </a:moveTo>
                <a:cubicBezTo>
                  <a:pt x="819" y="397"/>
                  <a:pt x="813" y="348"/>
                  <a:pt x="790" y="126"/>
                </a:cubicBezTo>
                <a:cubicBezTo>
                  <a:pt x="783" y="61"/>
                  <a:pt x="779" y="43"/>
                  <a:pt x="707" y="30"/>
                </a:cubicBezTo>
                <a:cubicBezTo>
                  <a:pt x="553" y="2"/>
                  <a:pt x="374" y="0"/>
                  <a:pt x="210" y="30"/>
                </a:cubicBezTo>
                <a:cubicBezTo>
                  <a:pt x="138" y="43"/>
                  <a:pt x="134" y="61"/>
                  <a:pt x="127" y="126"/>
                </a:cubicBezTo>
                <a:cubicBezTo>
                  <a:pt x="105" y="348"/>
                  <a:pt x="98" y="397"/>
                  <a:pt x="0" y="445"/>
                </a:cubicBezTo>
                <a:cubicBezTo>
                  <a:pt x="290" y="445"/>
                  <a:pt x="628" y="445"/>
                  <a:pt x="917" y="445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Freeform 6"/>
          <p:cNvSpPr>
            <a:spLocks/>
          </p:cNvSpPr>
          <p:nvPr userDrawn="1"/>
        </p:nvSpPr>
        <p:spPr bwMode="auto">
          <a:xfrm>
            <a:off x="7101695" y="5023023"/>
            <a:ext cx="2336627" cy="1130912"/>
          </a:xfrm>
          <a:custGeom>
            <a:avLst/>
            <a:gdLst>
              <a:gd name="T0" fmla="*/ 917 w 917"/>
              <a:gd name="T1" fmla="*/ 0 h 445"/>
              <a:gd name="T2" fmla="*/ 790 w 917"/>
              <a:gd name="T3" fmla="*/ 319 h 445"/>
              <a:gd name="T4" fmla="*/ 707 w 917"/>
              <a:gd name="T5" fmla="*/ 415 h 445"/>
              <a:gd name="T6" fmla="*/ 210 w 917"/>
              <a:gd name="T7" fmla="*/ 415 h 445"/>
              <a:gd name="T8" fmla="*/ 127 w 917"/>
              <a:gd name="T9" fmla="*/ 319 h 445"/>
              <a:gd name="T10" fmla="*/ 0 w 917"/>
              <a:gd name="T11" fmla="*/ 0 h 445"/>
              <a:gd name="T12" fmla="*/ 917 w 917"/>
              <a:gd name="T1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0"/>
                </a:moveTo>
                <a:cubicBezTo>
                  <a:pt x="819" y="48"/>
                  <a:pt x="813" y="97"/>
                  <a:pt x="790" y="319"/>
                </a:cubicBezTo>
                <a:cubicBezTo>
                  <a:pt x="783" y="384"/>
                  <a:pt x="779" y="402"/>
                  <a:pt x="707" y="415"/>
                </a:cubicBezTo>
                <a:cubicBezTo>
                  <a:pt x="553" y="443"/>
                  <a:pt x="374" y="445"/>
                  <a:pt x="210" y="415"/>
                </a:cubicBezTo>
                <a:cubicBezTo>
                  <a:pt x="138" y="402"/>
                  <a:pt x="134" y="384"/>
                  <a:pt x="127" y="319"/>
                </a:cubicBezTo>
                <a:cubicBezTo>
                  <a:pt x="105" y="97"/>
                  <a:pt x="98" y="48"/>
                  <a:pt x="0" y="0"/>
                </a:cubicBezTo>
                <a:cubicBezTo>
                  <a:pt x="290" y="0"/>
                  <a:pt x="628" y="0"/>
                  <a:pt x="917" y="0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Freeform 7"/>
          <p:cNvSpPr>
            <a:spLocks/>
          </p:cNvSpPr>
          <p:nvPr userDrawn="1"/>
        </p:nvSpPr>
        <p:spPr bwMode="auto">
          <a:xfrm>
            <a:off x="6857002" y="1835678"/>
            <a:ext cx="2824745" cy="3258345"/>
          </a:xfrm>
          <a:custGeom>
            <a:avLst/>
            <a:gdLst>
              <a:gd name="T0" fmla="*/ 918 w 1109"/>
              <a:gd name="T1" fmla="*/ 1282 h 1282"/>
              <a:gd name="T2" fmla="*/ 192 w 1109"/>
              <a:gd name="T3" fmla="*/ 1282 h 1282"/>
              <a:gd name="T4" fmla="*/ 0 w 1109"/>
              <a:gd name="T5" fmla="*/ 1091 h 1282"/>
              <a:gd name="T6" fmla="*/ 0 w 1109"/>
              <a:gd name="T7" fmla="*/ 192 h 1282"/>
              <a:gd name="T8" fmla="*/ 192 w 1109"/>
              <a:gd name="T9" fmla="*/ 0 h 1282"/>
              <a:gd name="T10" fmla="*/ 918 w 1109"/>
              <a:gd name="T11" fmla="*/ 0 h 1282"/>
              <a:gd name="T12" fmla="*/ 1109 w 1109"/>
              <a:gd name="T13" fmla="*/ 192 h 1282"/>
              <a:gd name="T14" fmla="*/ 1109 w 1109"/>
              <a:gd name="T15" fmla="*/ 1091 h 1282"/>
              <a:gd name="T16" fmla="*/ 918 w 1109"/>
              <a:gd name="T17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9" h="1282">
                <a:moveTo>
                  <a:pt x="918" y="1282"/>
                </a:moveTo>
                <a:cubicBezTo>
                  <a:pt x="192" y="1282"/>
                  <a:pt x="192" y="1282"/>
                  <a:pt x="192" y="1282"/>
                </a:cubicBezTo>
                <a:cubicBezTo>
                  <a:pt x="86" y="1282"/>
                  <a:pt x="0" y="1197"/>
                  <a:pt x="0" y="1091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918" y="0"/>
                  <a:pt x="918" y="0"/>
                  <a:pt x="918" y="0"/>
                </a:cubicBezTo>
                <a:cubicBezTo>
                  <a:pt x="1024" y="0"/>
                  <a:pt x="1109" y="86"/>
                  <a:pt x="1109" y="192"/>
                </a:cubicBezTo>
                <a:cubicBezTo>
                  <a:pt x="1109" y="1091"/>
                  <a:pt x="1109" y="1091"/>
                  <a:pt x="1109" y="1091"/>
                </a:cubicBezTo>
                <a:cubicBezTo>
                  <a:pt x="1109" y="1197"/>
                  <a:pt x="1024" y="1282"/>
                  <a:pt x="918" y="1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Freeform 8"/>
          <p:cNvSpPr>
            <a:spLocks/>
          </p:cNvSpPr>
          <p:nvPr userDrawn="1"/>
        </p:nvSpPr>
        <p:spPr bwMode="auto">
          <a:xfrm>
            <a:off x="9582855" y="2582434"/>
            <a:ext cx="237086" cy="559117"/>
          </a:xfrm>
          <a:custGeom>
            <a:avLst/>
            <a:gdLst>
              <a:gd name="T0" fmla="*/ 92 w 93"/>
              <a:gd name="T1" fmla="*/ 111 h 220"/>
              <a:gd name="T2" fmla="*/ 92 w 93"/>
              <a:gd name="T3" fmla="*/ 108 h 220"/>
              <a:gd name="T4" fmla="*/ 93 w 93"/>
              <a:gd name="T5" fmla="*/ 108 h 220"/>
              <a:gd name="T6" fmla="*/ 63 w 93"/>
              <a:gd name="T7" fmla="*/ 0 h 220"/>
              <a:gd name="T8" fmla="*/ 47 w 93"/>
              <a:gd name="T9" fmla="*/ 0 h 220"/>
              <a:gd name="T10" fmla="*/ 24 w 93"/>
              <a:gd name="T11" fmla="*/ 14 h 220"/>
              <a:gd name="T12" fmla="*/ 8 w 93"/>
              <a:gd name="T13" fmla="*/ 43 h 220"/>
              <a:gd name="T14" fmla="*/ 0 w 93"/>
              <a:gd name="T15" fmla="*/ 71 h 220"/>
              <a:gd name="T16" fmla="*/ 0 w 93"/>
              <a:gd name="T17" fmla="*/ 109 h 220"/>
              <a:gd name="T18" fmla="*/ 0 w 93"/>
              <a:gd name="T19" fmla="*/ 109 h 220"/>
              <a:gd name="T20" fmla="*/ 0 w 93"/>
              <a:gd name="T21" fmla="*/ 148 h 220"/>
              <a:gd name="T22" fmla="*/ 8 w 93"/>
              <a:gd name="T23" fmla="*/ 176 h 220"/>
              <a:gd name="T24" fmla="*/ 23 w 93"/>
              <a:gd name="T25" fmla="*/ 206 h 220"/>
              <a:gd name="T26" fmla="*/ 47 w 93"/>
              <a:gd name="T27" fmla="*/ 220 h 220"/>
              <a:gd name="T28" fmla="*/ 63 w 93"/>
              <a:gd name="T29" fmla="*/ 220 h 220"/>
              <a:gd name="T30" fmla="*/ 93 w 93"/>
              <a:gd name="T31" fmla="*/ 112 h 220"/>
              <a:gd name="T32" fmla="*/ 92 w 93"/>
              <a:gd name="T33" fmla="*/ 112 h 220"/>
              <a:gd name="T34" fmla="*/ 92 w 93"/>
              <a:gd name="T35" fmla="*/ 111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3" h="220">
                <a:moveTo>
                  <a:pt x="92" y="111"/>
                </a:moveTo>
                <a:cubicBezTo>
                  <a:pt x="92" y="111"/>
                  <a:pt x="92" y="108"/>
                  <a:pt x="92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8"/>
                  <a:pt x="4" y="167"/>
                  <a:pt x="8" y="176"/>
                </a:cubicBezTo>
                <a:cubicBezTo>
                  <a:pt x="23" y="206"/>
                  <a:pt x="23" y="206"/>
                  <a:pt x="23" y="206"/>
                </a:cubicBezTo>
                <a:cubicBezTo>
                  <a:pt x="27" y="214"/>
                  <a:pt x="37" y="220"/>
                  <a:pt x="47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93" y="220"/>
                  <a:pt x="92" y="192"/>
                  <a:pt x="93" y="112"/>
                </a:cubicBezTo>
                <a:cubicBezTo>
                  <a:pt x="92" y="112"/>
                  <a:pt x="92" y="112"/>
                  <a:pt x="92" y="112"/>
                </a:cubicBezTo>
                <a:cubicBezTo>
                  <a:pt x="92" y="108"/>
                  <a:pt x="92" y="111"/>
                  <a:pt x="92" y="111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>
            <a:off x="9736264" y="2582434"/>
            <a:ext cx="83677" cy="559117"/>
          </a:xfrm>
          <a:custGeom>
            <a:avLst/>
            <a:gdLst>
              <a:gd name="T0" fmla="*/ 33 w 33"/>
              <a:gd name="T1" fmla="*/ 108 h 220"/>
              <a:gd name="T2" fmla="*/ 3 w 33"/>
              <a:gd name="T3" fmla="*/ 0 h 220"/>
              <a:gd name="T4" fmla="*/ 0 w 33"/>
              <a:gd name="T5" fmla="*/ 0 h 220"/>
              <a:gd name="T6" fmla="*/ 0 w 33"/>
              <a:gd name="T7" fmla="*/ 220 h 220"/>
              <a:gd name="T8" fmla="*/ 3 w 33"/>
              <a:gd name="T9" fmla="*/ 220 h 220"/>
              <a:gd name="T10" fmla="*/ 33 w 33"/>
              <a:gd name="T11" fmla="*/ 112 h 220"/>
              <a:gd name="T12" fmla="*/ 32 w 33"/>
              <a:gd name="T13" fmla="*/ 112 h 220"/>
              <a:gd name="T14" fmla="*/ 32 w 33"/>
              <a:gd name="T15" fmla="*/ 111 h 220"/>
              <a:gd name="T16" fmla="*/ 32 w 33"/>
              <a:gd name="T17" fmla="*/ 108 h 220"/>
              <a:gd name="T18" fmla="*/ 33 w 33"/>
              <a:gd name="T19" fmla="*/ 10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220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20"/>
                  <a:pt x="0" y="220"/>
                  <a:pt x="0" y="220"/>
                </a:cubicBezTo>
                <a:cubicBezTo>
                  <a:pt x="3" y="220"/>
                  <a:pt x="3" y="220"/>
                  <a:pt x="3" y="220"/>
                </a:cubicBezTo>
                <a:cubicBezTo>
                  <a:pt x="33" y="220"/>
                  <a:pt x="32" y="192"/>
                  <a:pt x="33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08"/>
                  <a:pt x="32" y="111"/>
                  <a:pt x="32" y="111"/>
                </a:cubicBezTo>
                <a:cubicBezTo>
                  <a:pt x="32" y="111"/>
                  <a:pt x="32" y="108"/>
                  <a:pt x="32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CF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auto">
          <a:xfrm>
            <a:off x="9582855" y="2582434"/>
            <a:ext cx="237086" cy="277657"/>
          </a:xfrm>
          <a:custGeom>
            <a:avLst/>
            <a:gdLst>
              <a:gd name="T0" fmla="*/ 47 w 93"/>
              <a:gd name="T1" fmla="*/ 0 h 109"/>
              <a:gd name="T2" fmla="*/ 24 w 93"/>
              <a:gd name="T3" fmla="*/ 14 h 109"/>
              <a:gd name="T4" fmla="*/ 8 w 93"/>
              <a:gd name="T5" fmla="*/ 43 h 109"/>
              <a:gd name="T6" fmla="*/ 0 w 93"/>
              <a:gd name="T7" fmla="*/ 71 h 109"/>
              <a:gd name="T8" fmla="*/ 0 w 93"/>
              <a:gd name="T9" fmla="*/ 109 h 109"/>
              <a:gd name="T10" fmla="*/ 0 w 93"/>
              <a:gd name="T11" fmla="*/ 109 h 109"/>
              <a:gd name="T12" fmla="*/ 0 w 93"/>
              <a:gd name="T13" fmla="*/ 108 h 109"/>
              <a:gd name="T14" fmla="*/ 93 w 93"/>
              <a:gd name="T15" fmla="*/ 108 h 109"/>
              <a:gd name="T16" fmla="*/ 63 w 93"/>
              <a:gd name="T17" fmla="*/ 0 h 109"/>
              <a:gd name="T18" fmla="*/ 47 w 93"/>
              <a:gd name="T19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3" h="109">
                <a:moveTo>
                  <a:pt x="47" y="0"/>
                </a:move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8"/>
                  <a:pt x="0" y="108"/>
                  <a:pt x="0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lnTo>
                  <a:pt x="47" y="0"/>
                </a:ln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auto">
          <a:xfrm>
            <a:off x="9643711" y="3551063"/>
            <a:ext cx="72267" cy="851987"/>
          </a:xfrm>
          <a:custGeom>
            <a:avLst/>
            <a:gdLst>
              <a:gd name="T0" fmla="*/ 24 w 28"/>
              <a:gd name="T1" fmla="*/ 4 h 335"/>
              <a:gd name="T2" fmla="*/ 12 w 28"/>
              <a:gd name="T3" fmla="*/ 8 h 335"/>
              <a:gd name="T4" fmla="*/ 5 w 28"/>
              <a:gd name="T5" fmla="*/ 31 h 335"/>
              <a:gd name="T6" fmla="*/ 0 w 28"/>
              <a:gd name="T7" fmla="*/ 60 h 335"/>
              <a:gd name="T8" fmla="*/ 0 w 28"/>
              <a:gd name="T9" fmla="*/ 275 h 335"/>
              <a:gd name="T10" fmla="*/ 5 w 28"/>
              <a:gd name="T11" fmla="*/ 304 h 335"/>
              <a:gd name="T12" fmla="*/ 12 w 28"/>
              <a:gd name="T13" fmla="*/ 327 h 335"/>
              <a:gd name="T14" fmla="*/ 24 w 28"/>
              <a:gd name="T15" fmla="*/ 331 h 335"/>
              <a:gd name="T16" fmla="*/ 28 w 28"/>
              <a:gd name="T17" fmla="*/ 320 h 335"/>
              <a:gd name="T18" fmla="*/ 28 w 28"/>
              <a:gd name="T19" fmla="*/ 15 h 335"/>
              <a:gd name="T20" fmla="*/ 24 w 28"/>
              <a:gd name="T21" fmla="*/ 4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335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275"/>
                  <a:pt x="0" y="275"/>
                  <a:pt x="0" y="275"/>
                </a:cubicBezTo>
                <a:cubicBezTo>
                  <a:pt x="0" y="285"/>
                  <a:pt x="2" y="294"/>
                  <a:pt x="5" y="304"/>
                </a:cubicBezTo>
                <a:cubicBezTo>
                  <a:pt x="12" y="327"/>
                  <a:pt x="12" y="327"/>
                  <a:pt x="12" y="327"/>
                </a:cubicBezTo>
                <a:cubicBezTo>
                  <a:pt x="13" y="333"/>
                  <a:pt x="19" y="335"/>
                  <a:pt x="24" y="331"/>
                </a:cubicBezTo>
                <a:cubicBezTo>
                  <a:pt x="27" y="329"/>
                  <a:pt x="28" y="325"/>
                  <a:pt x="28" y="320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auto">
          <a:xfrm>
            <a:off x="9736264" y="2582434"/>
            <a:ext cx="83677" cy="275121"/>
          </a:xfrm>
          <a:custGeom>
            <a:avLst/>
            <a:gdLst>
              <a:gd name="T0" fmla="*/ 33 w 33"/>
              <a:gd name="T1" fmla="*/ 108 h 108"/>
              <a:gd name="T2" fmla="*/ 3 w 33"/>
              <a:gd name="T3" fmla="*/ 0 h 108"/>
              <a:gd name="T4" fmla="*/ 0 w 33"/>
              <a:gd name="T5" fmla="*/ 0 h 108"/>
              <a:gd name="T6" fmla="*/ 0 w 33"/>
              <a:gd name="T7" fmla="*/ 108 h 108"/>
              <a:gd name="T8" fmla="*/ 33 w 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108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08"/>
                  <a:pt x="0" y="108"/>
                  <a:pt x="0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4" name="Freeform 13"/>
          <p:cNvSpPr>
            <a:spLocks/>
          </p:cNvSpPr>
          <p:nvPr userDrawn="1"/>
        </p:nvSpPr>
        <p:spPr bwMode="auto">
          <a:xfrm>
            <a:off x="9643711" y="3551063"/>
            <a:ext cx="72267" cy="424726"/>
          </a:xfrm>
          <a:custGeom>
            <a:avLst/>
            <a:gdLst>
              <a:gd name="T0" fmla="*/ 24 w 28"/>
              <a:gd name="T1" fmla="*/ 4 h 167"/>
              <a:gd name="T2" fmla="*/ 12 w 28"/>
              <a:gd name="T3" fmla="*/ 8 h 167"/>
              <a:gd name="T4" fmla="*/ 5 w 28"/>
              <a:gd name="T5" fmla="*/ 31 h 167"/>
              <a:gd name="T6" fmla="*/ 0 w 28"/>
              <a:gd name="T7" fmla="*/ 60 h 167"/>
              <a:gd name="T8" fmla="*/ 0 w 28"/>
              <a:gd name="T9" fmla="*/ 167 h 167"/>
              <a:gd name="T10" fmla="*/ 28 w 28"/>
              <a:gd name="T11" fmla="*/ 167 h 167"/>
              <a:gd name="T12" fmla="*/ 28 w 28"/>
              <a:gd name="T13" fmla="*/ 15 h 167"/>
              <a:gd name="T14" fmla="*/ 24 w 28"/>
              <a:gd name="T15" fmla="*/ 4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" h="167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167"/>
                  <a:pt x="0" y="167"/>
                  <a:pt x="0" y="167"/>
                </a:cubicBezTo>
                <a:cubicBezTo>
                  <a:pt x="28" y="167"/>
                  <a:pt x="28" y="167"/>
                  <a:pt x="28" y="167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5" name="Freeform 14"/>
          <p:cNvSpPr>
            <a:spLocks/>
          </p:cNvSpPr>
          <p:nvPr userDrawn="1"/>
        </p:nvSpPr>
        <p:spPr bwMode="auto">
          <a:xfrm>
            <a:off x="6981250" y="1944712"/>
            <a:ext cx="2576248" cy="3042812"/>
          </a:xfrm>
          <a:custGeom>
            <a:avLst/>
            <a:gdLst>
              <a:gd name="T0" fmla="*/ 856 w 1011"/>
              <a:gd name="T1" fmla="*/ 1197 h 1197"/>
              <a:gd name="T2" fmla="*/ 156 w 1011"/>
              <a:gd name="T3" fmla="*/ 1197 h 1197"/>
              <a:gd name="T4" fmla="*/ 0 w 1011"/>
              <a:gd name="T5" fmla="*/ 1042 h 1197"/>
              <a:gd name="T6" fmla="*/ 0 w 1011"/>
              <a:gd name="T7" fmla="*/ 155 h 1197"/>
              <a:gd name="T8" fmla="*/ 156 w 1011"/>
              <a:gd name="T9" fmla="*/ 0 h 1197"/>
              <a:gd name="T10" fmla="*/ 856 w 1011"/>
              <a:gd name="T11" fmla="*/ 0 h 1197"/>
              <a:gd name="T12" fmla="*/ 1011 w 1011"/>
              <a:gd name="T13" fmla="*/ 155 h 1197"/>
              <a:gd name="T14" fmla="*/ 1011 w 1011"/>
              <a:gd name="T15" fmla="*/ 1042 h 1197"/>
              <a:gd name="T16" fmla="*/ 856 w 1011"/>
              <a:gd name="T17" fmla="*/ 1197 h 1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1" h="1197">
                <a:moveTo>
                  <a:pt x="856" y="1197"/>
                </a:moveTo>
                <a:cubicBezTo>
                  <a:pt x="156" y="1197"/>
                  <a:pt x="156" y="1197"/>
                  <a:pt x="156" y="1197"/>
                </a:cubicBezTo>
                <a:cubicBezTo>
                  <a:pt x="70" y="1197"/>
                  <a:pt x="0" y="1128"/>
                  <a:pt x="0" y="1042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70"/>
                  <a:pt x="70" y="0"/>
                  <a:pt x="156" y="0"/>
                </a:cubicBezTo>
                <a:cubicBezTo>
                  <a:pt x="856" y="0"/>
                  <a:pt x="856" y="0"/>
                  <a:pt x="856" y="0"/>
                </a:cubicBezTo>
                <a:cubicBezTo>
                  <a:pt x="942" y="0"/>
                  <a:pt x="1011" y="70"/>
                  <a:pt x="1011" y="155"/>
                </a:cubicBezTo>
                <a:cubicBezTo>
                  <a:pt x="1011" y="1042"/>
                  <a:pt x="1011" y="1042"/>
                  <a:pt x="1011" y="1042"/>
                </a:cubicBezTo>
                <a:cubicBezTo>
                  <a:pt x="1011" y="1128"/>
                  <a:pt x="942" y="1197"/>
                  <a:pt x="856" y="1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5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981250" y="1944712"/>
            <a:ext cx="2576248" cy="3042812"/>
          </a:xfrm>
          <a:prstGeom prst="roundRect">
            <a:avLst>
              <a:gd name="adj" fmla="val 15188"/>
            </a:avLst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3FAE6EA-4106-40FC-A22B-305E5CB04C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3247B-B3F7-41BB-A95F-B6B56C48E17E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A9012464-84E7-47E9-BE50-AEFE3F5081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129AB68E-51CE-43DB-B931-258D45D43C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63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- Text Righ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CB354E0-8501-4F11-9BB2-C0E1B4987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6140C-C5FE-4C35-B4E1-C65C06066FA9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ED462-1B6D-4A6C-8C25-B8F837A2D1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FC2D6-F569-4D56-9044-6DC01AE89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820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FBD1-3D9B-4272-AD61-7503861467DB}" type="datetime1">
              <a:rPr lang="fr-FR" altLang="zh-TW" smtClean="0"/>
              <a:t>27/09/2018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3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9" r:id="rId4"/>
    <p:sldLayoutId id="2147483660" r:id="rId5"/>
    <p:sldLayoutId id="2147483661" r:id="rId6"/>
    <p:sldLayoutId id="2147483662" r:id="rId7"/>
    <p:sldLayoutId id="2147483666" r:id="rId8"/>
    <p:sldLayoutId id="2147483651" r:id="rId9"/>
    <p:sldLayoutId id="2147483653" r:id="rId10"/>
    <p:sldLayoutId id="2147483663" r:id="rId11"/>
    <p:sldLayoutId id="2147483664" r:id="rId12"/>
    <p:sldLayoutId id="2147483667" r:id="rId13"/>
    <p:sldLayoutId id="2147483652" r:id="rId14"/>
    <p:sldLayoutId id="2147483668" r:id="rId15"/>
    <p:sldLayoutId id="2147483657" r:id="rId16"/>
    <p:sldLayoutId id="2147483655" r:id="rId17"/>
    <p:sldLayoutId id="2147483656" r:id="rId18"/>
    <p:sldLayoutId id="2147483665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28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image" Target="../media/image1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4.png"/><Relationship Id="rId7" Type="http://schemas.openxmlformats.org/officeDocument/2006/relationships/image" Target="../media/image3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7.png"/><Relationship Id="rId5" Type="http://schemas.openxmlformats.org/officeDocument/2006/relationships/image" Target="../media/image360.png"/><Relationship Id="rId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39.emf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40.png"/><Relationship Id="rId7" Type="http://schemas.openxmlformats.org/officeDocument/2006/relationships/image" Target="../media/image28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70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489200" y="3737233"/>
            <a:ext cx="7213600" cy="69544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3600" spc="600" dirty="0">
                <a:latin typeface="Segoe UI" panose="020B0502040204020203" pitchFamily="34" charset="0"/>
                <a:cs typeface="Segoe UI" panose="020B0502040204020203" pitchFamily="34" charset="0"/>
              </a:rPr>
              <a:t>MULTIPLE BREAK REBAR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89200" y="4298669"/>
            <a:ext cx="7213600" cy="13602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600" dirty="0">
                <a:cs typeface="Segoe UI" panose="020B0502040204020203" pitchFamily="34" charset="0"/>
              </a:rPr>
              <a:t>Advisor : Prof. </a:t>
            </a:r>
            <a:r>
              <a:rPr lang="en-US" sz="3600" dirty="0" err="1">
                <a:cs typeface="Segoe UI" panose="020B0502040204020203" pitchFamily="34" charset="0"/>
              </a:rPr>
              <a:t>K.C.Chang</a:t>
            </a:r>
            <a:endParaRPr lang="en-US" sz="3600" dirty="0">
              <a:cs typeface="Segoe UI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sz="3600" dirty="0">
                <a:cs typeface="Segoe UI" panose="020B0502040204020203" pitchFamily="34" charset="0"/>
              </a:rPr>
              <a:t>Presenters : You-Ran </a:t>
            </a:r>
            <a:r>
              <a:rPr lang="en-US" sz="3600" dirty="0" err="1">
                <a:cs typeface="Segoe UI" panose="020B0502040204020203" pitchFamily="34" charset="0"/>
              </a:rPr>
              <a:t>Nai</a:t>
            </a:r>
            <a:endParaRPr lang="en-US" sz="3600" dirty="0">
              <a:cs typeface="Segoe UI" panose="020B050204020402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953002" y="1005004"/>
            <a:ext cx="2285998" cy="2285996"/>
            <a:chOff x="4761188" y="954891"/>
            <a:chExt cx="2669626" cy="2669624"/>
          </a:xfrm>
        </p:grpSpPr>
        <p:sp>
          <p:nvSpPr>
            <p:cNvPr id="3" name="Oval 2"/>
            <p:cNvSpPr/>
            <p:nvPr/>
          </p:nvSpPr>
          <p:spPr>
            <a:xfrm>
              <a:off x="4761188" y="954891"/>
              <a:ext cx="2669626" cy="2669624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Oval 7"/>
            <p:cNvSpPr/>
            <p:nvPr/>
          </p:nvSpPr>
          <p:spPr>
            <a:xfrm>
              <a:off x="5328746" y="1522450"/>
              <a:ext cx="1534508" cy="1534506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Oval 8"/>
            <p:cNvSpPr/>
            <p:nvPr/>
          </p:nvSpPr>
          <p:spPr>
            <a:xfrm>
              <a:off x="5738650" y="1932353"/>
              <a:ext cx="714700" cy="714700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6BD8A79-6813-42E3-A0C1-B25AC3301F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38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字方塊 21"/>
          <p:cNvSpPr txBox="1"/>
          <p:nvPr/>
        </p:nvSpPr>
        <p:spPr>
          <a:xfrm>
            <a:off x="8421387" y="3799472"/>
            <a:ext cx="3121624" cy="5614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IMPROVE: BIG 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538473" y="4276724"/>
            <a:ext cx="1113735" cy="275575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83B3DF4-DF2D-41D4-91FA-4BA07F2A1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10</a:t>
            </a:fld>
            <a:endParaRPr lang="fr-FR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91E490D-839F-4FA9-9AFD-FDEF21D7CC5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91749" y="1553000"/>
            <a:ext cx="5008501" cy="3752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8CA03D3-EF2F-4141-BD88-D5328765B26D}"/>
              </a:ext>
            </a:extLst>
          </p:cNvPr>
          <p:cNvSpPr txBox="1"/>
          <p:nvPr/>
        </p:nvSpPr>
        <p:spPr>
          <a:xfrm>
            <a:off x="8312191" y="921275"/>
            <a:ext cx="3340017" cy="2388283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(1)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1.4D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(2)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+ 1.6L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(3)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(4)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+ 1.6W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(5)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+ 1.0E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(6)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+ 1.6W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(7)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+ 1.0E</a:t>
            </a:r>
            <a:endParaRPr lang="zh-TW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515E31D-A87F-4A9C-A4DC-1B945CDC9BF8}"/>
              </a:ext>
            </a:extLst>
          </p:cNvPr>
          <p:cNvSpPr txBox="1"/>
          <p:nvPr/>
        </p:nvSpPr>
        <p:spPr>
          <a:xfrm>
            <a:off x="839788" y="384400"/>
            <a:ext cx="2615203" cy="107850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(SDL + SLAB) LL </a:t>
            </a:r>
          </a:p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BAND SPAN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BA667B09-6E4F-47C6-9311-74954F747F81}"/>
                  </a:ext>
                </a:extLst>
              </p:cNvPr>
              <p:cNvSpPr/>
              <p:nvPr/>
            </p:nvSpPr>
            <p:spPr>
              <a:xfrm>
                <a:off x="3981069" y="472756"/>
                <a:ext cx="1108445" cy="9017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defTabSz="914400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sz="2800" i="1" smtClean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28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28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den>
                      </m:f>
                      <m:r>
                        <a:rPr lang="en-US" altLang="zh-TW" sz="2800" i="1">
                          <a:solidFill>
                            <a:schemeClr val="accent2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sSup>
                        <m:sSupPr>
                          <m:ctrlPr>
                            <a:rPr lang="en-US" altLang="zh-TW" sz="28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28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altLang="zh-TW" sz="28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altLang="zh-TW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BA667B09-6E4F-47C6-9311-74954F747F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1069" y="472756"/>
                <a:ext cx="1108445" cy="9017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0AC10F-7EF1-4EBA-AD22-179D665E80BF}"/>
              </a:ext>
            </a:extLst>
          </p:cNvPr>
          <p:cNvSpPr txBox="1"/>
          <p:nvPr/>
        </p:nvSpPr>
        <p:spPr>
          <a:xfrm>
            <a:off x="3403571" y="642707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群組 17"/>
          <p:cNvGrpSpPr/>
          <p:nvPr/>
        </p:nvGrpSpPr>
        <p:grpSpPr>
          <a:xfrm>
            <a:off x="838200" y="2639949"/>
            <a:ext cx="2956787" cy="4095460"/>
            <a:chOff x="838200" y="2639949"/>
            <a:chExt cx="2956787" cy="4095460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4D1FCB36-35FC-4783-B26C-C500E8903A3B}"/>
                </a:ext>
              </a:extLst>
            </p:cNvPr>
            <p:cNvGrpSpPr/>
            <p:nvPr/>
          </p:nvGrpSpPr>
          <p:grpSpPr>
            <a:xfrm>
              <a:off x="838200" y="4201994"/>
              <a:ext cx="2563783" cy="2533415"/>
              <a:chOff x="4386943" y="0"/>
              <a:chExt cx="3547155" cy="3588003"/>
            </a:xfrm>
          </p:grpSpPr>
          <p:pic>
            <p:nvPicPr>
              <p:cNvPr id="7" name="圖片 6">
                <a:extLst>
                  <a:ext uri="{FF2B5EF4-FFF2-40B4-BE49-F238E27FC236}">
                    <a16:creationId xmlns:a16="http://schemas.microsoft.com/office/drawing/2014/main" id="{794E84C1-6A10-4D30-9F3A-D03B694A69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6943" y="0"/>
                <a:ext cx="3547155" cy="3424310"/>
              </a:xfrm>
              <a:prstGeom prst="rect">
                <a:avLst/>
              </a:prstGeom>
            </p:spPr>
          </p:pic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0F035D2B-493A-4FB8-BE57-49108E114A9F}"/>
                  </a:ext>
                </a:extLst>
              </p:cNvPr>
              <p:cNvSpPr txBox="1"/>
              <p:nvPr/>
            </p:nvSpPr>
            <p:spPr>
              <a:xfrm>
                <a:off x="4390217" y="2260066"/>
                <a:ext cx="3543881" cy="1327937"/>
              </a:xfrm>
              <a:prstGeom prst="rect">
                <a:avLst/>
              </a:prstGeom>
              <a:solidFill>
                <a:srgbClr val="F0F0F0"/>
              </a:solidFill>
            </p:spPr>
            <p:txBody>
              <a:bodyPr wrap="square" l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TW" sz="2400" dirty="0"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94%</a:t>
                </a:r>
              </a:p>
              <a:p>
                <a:pPr algn="ctr">
                  <a:lnSpc>
                    <a:spcPct val="120000"/>
                  </a:lnSpc>
                </a:pPr>
                <a:endPara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2" name="群組 1"/>
            <p:cNvGrpSpPr/>
            <p:nvPr/>
          </p:nvGrpSpPr>
          <p:grpSpPr>
            <a:xfrm>
              <a:off x="1715095" y="2639949"/>
              <a:ext cx="2079892" cy="1146180"/>
              <a:chOff x="1715095" y="2639949"/>
              <a:chExt cx="2079892" cy="1146180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字方塊 11">
                    <a:extLst>
                      <a:ext uri="{FF2B5EF4-FFF2-40B4-BE49-F238E27FC236}">
                        <a16:creationId xmlns:a16="http://schemas.microsoft.com/office/drawing/2014/main" id="{11BB521E-7DFF-4AF8-BD8F-61D0FAB68D14}"/>
                      </a:ext>
                    </a:extLst>
                  </p:cNvPr>
                  <p:cNvSpPr txBox="1"/>
                  <p:nvPr/>
                </p:nvSpPr>
                <p:spPr>
                  <a:xfrm>
                    <a:off x="3114994" y="2887165"/>
                    <a:ext cx="679993" cy="898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zh-TW" sz="2800" i="1" dirty="0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sz="2800" i="1" dirty="0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TW" sz="2800" i="1" dirty="0" smtClean="0">
                                  <a:solidFill>
                                    <a:schemeClr val="accent2"/>
                                  </a:solidFill>
                                  <a:latin typeface="Cambria Math" panose="02040503050406030204" pitchFamily="18" charset="0"/>
                                </a:rPr>
                                <m:t>24</m:t>
                              </m:r>
                            </m:den>
                          </m:f>
                        </m:oMath>
                      </m:oMathPara>
                    </a14:m>
                    <a:endParaRPr lang="zh-TW" altLang="en-US" sz="2800" dirty="0">
                      <a:solidFill>
                        <a:schemeClr val="accent2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2" name="文字方塊 11">
                    <a:extLst>
                      <a:ext uri="{FF2B5EF4-FFF2-40B4-BE49-F238E27FC236}">
                        <a16:creationId xmlns:a16="http://schemas.microsoft.com/office/drawing/2014/main" id="{11BB521E-7DFF-4AF8-BD8F-61D0FAB68D1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114994" y="2887165"/>
                    <a:ext cx="679993" cy="898964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文字方塊 12">
                    <a:extLst>
                      <a:ext uri="{FF2B5EF4-FFF2-40B4-BE49-F238E27FC236}">
                        <a16:creationId xmlns:a16="http://schemas.microsoft.com/office/drawing/2014/main" id="{5FAE0B61-7845-48E0-A227-9D7B4B10342E}"/>
                      </a:ext>
                    </a:extLst>
                  </p:cNvPr>
                  <p:cNvSpPr txBox="1"/>
                  <p:nvPr/>
                </p:nvSpPr>
                <p:spPr>
                  <a:xfrm>
                    <a:off x="1715095" y="2875206"/>
                    <a:ext cx="679994" cy="8989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zh-TW" sz="280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TW" sz="280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altLang="zh-TW" sz="2800" i="1" dirty="0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oMath>
                      </m:oMathPara>
                    </a14:m>
                    <a:endParaRPr lang="zh-TW" altLang="en-US" sz="2800" dirty="0"/>
                  </a:p>
                </p:txBody>
              </p:sp>
            </mc:Choice>
            <mc:Fallback xmlns="">
              <p:sp>
                <p:nvSpPr>
                  <p:cNvPr id="13" name="文字方塊 12">
                    <a:extLst>
                      <a:ext uri="{FF2B5EF4-FFF2-40B4-BE49-F238E27FC236}">
                        <a16:creationId xmlns:a16="http://schemas.microsoft.com/office/drawing/2014/main" id="{5FAE0B61-7845-48E0-A227-9D7B4B10342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715095" y="2875206"/>
                    <a:ext cx="679994" cy="898964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TW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4DC435A4-445F-4F47-9B10-564299E977B1}"/>
                  </a:ext>
                </a:extLst>
              </p:cNvPr>
              <p:cNvSpPr txBox="1"/>
              <p:nvPr/>
            </p:nvSpPr>
            <p:spPr>
              <a:xfrm>
                <a:off x="2464663" y="2639949"/>
                <a:ext cx="651781" cy="494431"/>
              </a:xfrm>
              <a:prstGeom prst="rect">
                <a:avLst/>
              </a:prstGeom>
              <a:noFill/>
            </p:spPr>
            <p:txBody>
              <a:bodyPr wrap="none" l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TW" sz="2400" dirty="0"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50%</a:t>
                </a:r>
                <a:endParaRPr lang="zh-TW" altLang="en-US" sz="24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1F35A42D-D9D5-453C-82BC-F91128480433}"/>
                  </a:ext>
                </a:extLst>
              </p:cNvPr>
              <p:cNvSpPr txBox="1"/>
              <p:nvPr/>
            </p:nvSpPr>
            <p:spPr>
              <a:xfrm>
                <a:off x="2552828" y="3055704"/>
                <a:ext cx="475451" cy="561885"/>
              </a:xfrm>
              <a:prstGeom prst="rect">
                <a:avLst/>
              </a:prstGeom>
              <a:noFill/>
            </p:spPr>
            <p:txBody>
              <a:bodyPr wrap="none" lIns="0" rtlCol="0" anchor="t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TW" sz="2800" dirty="0">
                    <a:latin typeface="Segoe UI Light" panose="020B0502040204020203" pitchFamily="34" charset="0"/>
                    <a:cs typeface="Segoe UI Light" panose="020B0502040204020203" pitchFamily="34" charset="0"/>
                    <a:sym typeface="Wingdings" panose="05000000000000000000" pitchFamily="2" charset="2"/>
                  </a:rPr>
                  <a:t></a:t>
                </a:r>
                <a:endParaRPr lang="zh-TW" altLang="en-US" sz="28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47269C3-49A4-4A9D-8169-893A5CAF5337}"/>
              </a:ext>
            </a:extLst>
          </p:cNvPr>
          <p:cNvSpPr txBox="1"/>
          <p:nvPr/>
        </p:nvSpPr>
        <p:spPr>
          <a:xfrm>
            <a:off x="5423098" y="5517062"/>
            <a:ext cx="5778185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0.9 * Mn = 0.9 * </a:t>
            </a:r>
            <a:r>
              <a:rPr lang="en-US" altLang="zh-TW" sz="2800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As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* </a:t>
            </a:r>
            <a:r>
              <a:rPr lang="en-US" altLang="zh-TW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* 0.9d &gt;= Mu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454719" y="3306692"/>
            <a:ext cx="783228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pl-PL" altLang="zh-TW" sz="2800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E0AC10F-7EF1-4EBA-AD22-179D665E80BF}"/>
              </a:ext>
            </a:extLst>
          </p:cNvPr>
          <p:cNvSpPr txBox="1"/>
          <p:nvPr/>
        </p:nvSpPr>
        <p:spPr>
          <a:xfrm>
            <a:off x="8960993" y="3306243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10538473" y="4127568"/>
            <a:ext cx="1325619" cy="424732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SPAN STORY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34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字方塊 11">
            <a:extLst>
              <a:ext uri="{FF2B5EF4-FFF2-40B4-BE49-F238E27FC236}">
                <a16:creationId xmlns:a16="http://schemas.microsoft.com/office/drawing/2014/main" id="{D5ACA07D-4BC0-45BB-87C2-C0079DAE19CD}"/>
              </a:ext>
            </a:extLst>
          </p:cNvPr>
          <p:cNvSpPr txBox="1"/>
          <p:nvPr/>
        </p:nvSpPr>
        <p:spPr>
          <a:xfrm>
            <a:off x="1355578" y="2234857"/>
            <a:ext cx="3340017" cy="2388283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(1)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1.4D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(2)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+ 1.6L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(3)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(4)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(5)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(6)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(7)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endParaRPr lang="zh-TW" altLang="en-US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6AFE186F-329C-4E07-BBD7-A97798100D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TOP 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DF75712-3051-486E-960E-006B061B1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11</a:t>
            </a:fld>
            <a:endParaRPr lang="fr-FR"/>
          </a:p>
        </p:txBody>
      </p:sp>
      <p:grpSp>
        <p:nvGrpSpPr>
          <p:cNvPr id="2" name="群組 1"/>
          <p:cNvGrpSpPr/>
          <p:nvPr/>
        </p:nvGrpSpPr>
        <p:grpSpPr>
          <a:xfrm>
            <a:off x="5827921" y="1552999"/>
            <a:ext cx="6013564" cy="3752000"/>
            <a:chOff x="5827921" y="1552999"/>
            <a:chExt cx="6013564" cy="3752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846D0599-939A-438D-BF0B-7E9807D3B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827921" y="1552999"/>
              <a:ext cx="5008501" cy="3752000"/>
            </a:xfrm>
            <a:prstGeom prst="rect">
              <a:avLst/>
            </a:prstGeom>
          </p:spPr>
        </p:pic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593D8F8C-6753-47D3-A61B-569BF7A91695}"/>
                </a:ext>
              </a:extLst>
            </p:cNvPr>
            <p:cNvCxnSpPr/>
            <p:nvPr/>
          </p:nvCxnSpPr>
          <p:spPr>
            <a:xfrm>
              <a:off x="6475663" y="3410959"/>
              <a:ext cx="0" cy="477548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>
              <a:extLst>
                <a:ext uri="{FF2B5EF4-FFF2-40B4-BE49-F238E27FC236}">
                  <a16:creationId xmlns:a16="http://schemas.microsoft.com/office/drawing/2014/main" id="{066B260C-2595-4D23-857F-AD7273C7CD2E}"/>
                </a:ext>
              </a:extLst>
            </p:cNvPr>
            <p:cNvCxnSpPr>
              <a:cxnSpLocks/>
            </p:cNvCxnSpPr>
            <p:nvPr/>
          </p:nvCxnSpPr>
          <p:spPr>
            <a:xfrm>
              <a:off x="6475663" y="2031999"/>
              <a:ext cx="0" cy="1397000"/>
            </a:xfrm>
            <a:prstGeom prst="line">
              <a:avLst/>
            </a:prstGeom>
            <a:ln w="762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51BAF2F8-5CAB-4330-90DC-CE358C952438}"/>
                </a:ext>
              </a:extLst>
            </p:cNvPr>
            <p:cNvCxnSpPr/>
            <p:nvPr/>
          </p:nvCxnSpPr>
          <p:spPr>
            <a:xfrm>
              <a:off x="10359554" y="3410959"/>
              <a:ext cx="0" cy="477548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4CFB6E05-C781-401E-8683-66D7339C84D5}"/>
                </a:ext>
              </a:extLst>
            </p:cNvPr>
            <p:cNvCxnSpPr>
              <a:cxnSpLocks/>
            </p:cNvCxnSpPr>
            <p:nvPr/>
          </p:nvCxnSpPr>
          <p:spPr>
            <a:xfrm>
              <a:off x="10359554" y="2031999"/>
              <a:ext cx="0" cy="1397000"/>
            </a:xfrm>
            <a:prstGeom prst="line">
              <a:avLst/>
            </a:prstGeom>
            <a:ln w="762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B6237FDC-942F-4C57-AC9A-F91F818746DA}"/>
                </a:ext>
              </a:extLst>
            </p:cNvPr>
            <p:cNvSpPr txBox="1"/>
            <p:nvPr/>
          </p:nvSpPr>
          <p:spPr>
            <a:xfrm>
              <a:off x="7386589" y="3877367"/>
              <a:ext cx="2062039" cy="494431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GRAVITY</a:t>
              </a:r>
              <a:r>
                <a:rPr lang="zh-TW" altLang="en-US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r>
                <a: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LOAD</a:t>
              </a:r>
              <a:endPara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144C05E2-00D3-4497-8137-8405C05589FD}"/>
                </a:ext>
              </a:extLst>
            </p:cNvPr>
            <p:cNvSpPr txBox="1"/>
            <p:nvPr/>
          </p:nvSpPr>
          <p:spPr>
            <a:xfrm>
              <a:off x="10531639" y="2261684"/>
              <a:ext cx="1309846" cy="937629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LATERAL</a:t>
              </a:r>
              <a:r>
                <a:rPr lang="zh-TW" altLang="en-US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FORCE</a:t>
              </a:r>
              <a:endPara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4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群組 16">
            <a:extLst>
              <a:ext uri="{FF2B5EF4-FFF2-40B4-BE49-F238E27FC236}">
                <a16:creationId xmlns:a16="http://schemas.microsoft.com/office/drawing/2014/main" id="{EF23B1FF-593A-4FA7-951C-CC5D6B62FF9D}"/>
              </a:ext>
            </a:extLst>
          </p:cNvPr>
          <p:cNvGrpSpPr/>
          <p:nvPr/>
        </p:nvGrpSpPr>
        <p:grpSpPr>
          <a:xfrm>
            <a:off x="5827921" y="1552998"/>
            <a:ext cx="5008501" cy="3752000"/>
            <a:chOff x="3591749" y="1553000"/>
            <a:chExt cx="5008501" cy="3752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D2AD0C86-861B-42CD-BBBB-E23F8440E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91749" y="1553000"/>
              <a:ext cx="5008501" cy="3752000"/>
            </a:xfrm>
            <a:prstGeom prst="rect">
              <a:avLst/>
            </a:prstGeom>
          </p:spPr>
        </p:pic>
        <p:cxnSp>
          <p:nvCxnSpPr>
            <p:cNvPr id="5" name="直線接點 4">
              <a:extLst>
                <a:ext uri="{FF2B5EF4-FFF2-40B4-BE49-F238E27FC236}">
                  <a16:creationId xmlns:a16="http://schemas.microsoft.com/office/drawing/2014/main" id="{1C2E63FB-0844-40E9-AAD5-C248501A576F}"/>
                </a:ext>
              </a:extLst>
            </p:cNvPr>
            <p:cNvCxnSpPr/>
            <p:nvPr/>
          </p:nvCxnSpPr>
          <p:spPr>
            <a:xfrm>
              <a:off x="4275349" y="3410960"/>
              <a:ext cx="0" cy="477548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70F9B75C-9A97-4F11-9DAA-DEE34A069BBD}"/>
                </a:ext>
              </a:extLst>
            </p:cNvPr>
            <p:cNvCxnSpPr>
              <a:cxnSpLocks/>
            </p:cNvCxnSpPr>
            <p:nvPr/>
          </p:nvCxnSpPr>
          <p:spPr>
            <a:xfrm>
              <a:off x="4210967" y="2482543"/>
              <a:ext cx="0" cy="1397000"/>
            </a:xfrm>
            <a:prstGeom prst="line">
              <a:avLst/>
            </a:prstGeom>
            <a:ln w="762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接點 7">
              <a:extLst>
                <a:ext uri="{FF2B5EF4-FFF2-40B4-BE49-F238E27FC236}">
                  <a16:creationId xmlns:a16="http://schemas.microsoft.com/office/drawing/2014/main" id="{57911BBE-855B-4A04-A52A-1942E4D69C40}"/>
                </a:ext>
              </a:extLst>
            </p:cNvPr>
            <p:cNvCxnSpPr/>
            <p:nvPr/>
          </p:nvCxnSpPr>
          <p:spPr>
            <a:xfrm>
              <a:off x="8078559" y="3410960"/>
              <a:ext cx="0" cy="477548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>
              <a:extLst>
                <a:ext uri="{FF2B5EF4-FFF2-40B4-BE49-F238E27FC236}">
                  <a16:creationId xmlns:a16="http://schemas.microsoft.com/office/drawing/2014/main" id="{DE455CDC-2B33-4EB0-A0CB-F570D49E16F0}"/>
                </a:ext>
              </a:extLst>
            </p:cNvPr>
            <p:cNvCxnSpPr>
              <a:cxnSpLocks/>
            </p:cNvCxnSpPr>
            <p:nvPr/>
          </p:nvCxnSpPr>
          <p:spPr>
            <a:xfrm>
              <a:off x="8146473" y="2491508"/>
              <a:ext cx="0" cy="1397000"/>
            </a:xfrm>
            <a:prstGeom prst="line">
              <a:avLst/>
            </a:prstGeom>
            <a:ln w="762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9F79A763-B9BF-4B55-8707-8D5CE9E75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TOP 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A4C9F28-8CA9-4415-84F1-A52022B17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12</a:t>
            </a:fld>
            <a:endParaRPr lang="fr-FR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32D00039-ECD1-4A04-936E-21D2586325D3}"/>
              </a:ext>
            </a:extLst>
          </p:cNvPr>
          <p:cNvSpPr txBox="1"/>
          <p:nvPr/>
        </p:nvSpPr>
        <p:spPr>
          <a:xfrm>
            <a:off x="1355578" y="2234857"/>
            <a:ext cx="3340017" cy="2388283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(1)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1.4D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(2)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+ 1.6L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(3)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(4)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(5)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1.2D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(6)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(7) U=</a:t>
            </a:r>
            <a:r>
              <a:rPr lang="pl-PL" altLang="zh-TW" dirty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0.9D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endParaRPr lang="zh-TW" altLang="en-US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76103BA-F3A5-4EA5-B39D-6A2DA423807B}"/>
              </a:ext>
            </a:extLst>
          </p:cNvPr>
          <p:cNvSpPr txBox="1"/>
          <p:nvPr/>
        </p:nvSpPr>
        <p:spPr>
          <a:xfrm>
            <a:off x="10567498" y="2499788"/>
            <a:ext cx="1309846" cy="937629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LATERAL</a:t>
            </a:r>
            <a:r>
              <a: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n-US" altLang="zh-TW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FORCE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B6CAC10-C0A4-41E4-AB40-D16F158B49FB}"/>
              </a:ext>
            </a:extLst>
          </p:cNvPr>
          <p:cNvSpPr txBox="1"/>
          <p:nvPr/>
        </p:nvSpPr>
        <p:spPr>
          <a:xfrm>
            <a:off x="7386589" y="3877367"/>
            <a:ext cx="2062039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GRAVITY</a:t>
            </a:r>
            <a:r>
              <a: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LOAD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34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87499" y="1553000"/>
            <a:ext cx="5010062" cy="3752000"/>
          </a:xfrm>
          <a:prstGeom prst="rect">
            <a:avLst/>
          </a:prstGeom>
        </p:spPr>
      </p:pic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B951C940-9081-4156-BDC7-4DDADB9D0C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 smtClean="0"/>
              <a:t>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BB84E7E-EF2D-4B00-96A1-236B1ABE4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13</a:t>
            </a:fld>
            <a:endParaRPr lang="fr-FR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90D138A-AA73-452A-98E9-0356CB6B748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06349" y="1553000"/>
            <a:ext cx="5008501" cy="3752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387BA0B-9B9D-42C0-B18C-F2EBAA0D2258}"/>
              </a:ext>
            </a:extLst>
          </p:cNvPr>
          <p:cNvSpPr txBox="1"/>
          <p:nvPr/>
        </p:nvSpPr>
        <p:spPr>
          <a:xfrm>
            <a:off x="7335730" y="5460412"/>
            <a:ext cx="2549737" cy="107850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TO</a:t>
            </a:r>
          </a:p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REBAR NUMBER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B689B95-198C-457F-BE8A-C0716AA2A229}"/>
              </a:ext>
            </a:extLst>
          </p:cNvPr>
          <p:cNvSpPr txBox="1"/>
          <p:nvPr/>
        </p:nvSpPr>
        <p:spPr>
          <a:xfrm>
            <a:off x="2588590" y="5718944"/>
            <a:ext cx="2006318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LINEAR</a:t>
            </a:r>
            <a:r>
              <a: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ADD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27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605E3B4-20E5-4FAB-98DD-C1C9B6992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14</a:t>
            </a:fld>
            <a:endParaRPr lang="fr-FR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3A9CC8A-4203-422D-AA71-10B1147731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2078" y="1553000"/>
            <a:ext cx="5008501" cy="3752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8045776-B39D-4F24-8410-7D52F1A66F7C}"/>
              </a:ext>
            </a:extLst>
          </p:cNvPr>
          <p:cNvSpPr txBox="1"/>
          <p:nvPr/>
        </p:nvSpPr>
        <p:spPr>
          <a:xfrm>
            <a:off x="8028066" y="5480224"/>
            <a:ext cx="2952411" cy="1058688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Beam width,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cover,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Fyt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Fc’,</a:t>
            </a:r>
          </a:p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Rebar‘s Db, Stirrup’s Db,</a:t>
            </a:r>
          </a:p>
          <a:p>
            <a:pPr algn="ctr">
              <a:lnSpc>
                <a:spcPct val="120000"/>
              </a:lnSpc>
            </a:pP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Spacing, rebar number</a:t>
            </a:r>
            <a:endParaRPr lang="zh-TW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A00AA25-A57F-442B-951B-FB254314C95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1939" y="1140756"/>
            <a:ext cx="4879433" cy="171385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14C61A-6EB6-4D7D-AF45-E3A8140EDE3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6916" y="3907170"/>
            <a:ext cx="4879433" cy="244918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D1CB6E3-74D9-42A0-8D9D-5AF4B2C3521B}"/>
              </a:ext>
            </a:extLst>
          </p:cNvPr>
          <p:cNvSpPr txBox="1"/>
          <p:nvPr/>
        </p:nvSpPr>
        <p:spPr>
          <a:xfrm>
            <a:off x="117860" y="2964479"/>
            <a:ext cx="72872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MIN</a:t>
            </a:r>
            <a:endParaRPr lang="zh-TW" altLang="en-US" sz="2800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ADF190B-1D27-416B-80E7-EF6A7A8C19CE}"/>
              </a:ext>
            </a:extLst>
          </p:cNvPr>
          <p:cNvSpPr txBox="1"/>
          <p:nvPr/>
        </p:nvSpPr>
        <p:spPr>
          <a:xfrm>
            <a:off x="1221939" y="3392488"/>
            <a:ext cx="2475999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SIMPLIFIED PROVISIONS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F049B5-E33B-48DC-AE57-E2605E73E763}"/>
              </a:ext>
            </a:extLst>
          </p:cNvPr>
          <p:cNvSpPr txBox="1"/>
          <p:nvPr/>
        </p:nvSpPr>
        <p:spPr>
          <a:xfrm>
            <a:off x="1221939" y="506293"/>
            <a:ext cx="4596130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GENERAL DEVELOPMENT LENGTH</a:t>
            </a:r>
            <a:r>
              <a:rPr lang="zh-TW" altLang="en-US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EQUATION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1D42051-B987-491C-9FDE-DD3CA93E638E}"/>
              </a:ext>
            </a:extLst>
          </p:cNvPr>
          <p:cNvSpPr txBox="1"/>
          <p:nvPr/>
        </p:nvSpPr>
        <p:spPr>
          <a:xfrm>
            <a:off x="8132647" y="1570256"/>
            <a:ext cx="2743251" cy="42742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DEVELOPMENT LENGTH</a:t>
            </a:r>
            <a:endParaRPr lang="zh-TW" alt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直線接點 3"/>
          <p:cNvCxnSpPr/>
          <p:nvPr/>
        </p:nvCxnSpPr>
        <p:spPr>
          <a:xfrm>
            <a:off x="1047565" y="630315"/>
            <a:ext cx="0" cy="2290438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1047565" y="3525915"/>
            <a:ext cx="0" cy="289264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376627" y="3111770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7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E267D8C3-6B70-4953-A75E-A4DC0A0207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4892" y="1553000"/>
            <a:ext cx="5008501" cy="3752000"/>
          </a:xfrm>
          <a:prstGeom prst="rect">
            <a:avLst/>
          </a:prstGeom>
        </p:spPr>
      </p:pic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32E622A5-2525-42FA-9496-9F0047FB5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8739218" cy="701731"/>
          </a:xfrm>
        </p:spPr>
        <p:txBody>
          <a:bodyPr/>
          <a:lstStyle/>
          <a:p>
            <a:r>
              <a:rPr lang="en-US" altLang="zh-TW" dirty="0" smtClean="0"/>
              <a:t>ALGORITHM</a:t>
            </a:r>
            <a:endParaRPr lang="en-US" altLang="zh-TW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A6D247E-19A7-4118-960B-D006D0571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15</a:t>
            </a:fld>
            <a:endParaRPr lang="fr-FR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9499B8F-5AA9-4330-8891-D426CEBF065B}"/>
              </a:ext>
            </a:extLst>
          </p:cNvPr>
          <p:cNvSpPr txBox="1"/>
          <p:nvPr/>
        </p:nvSpPr>
        <p:spPr>
          <a:xfrm>
            <a:off x="2067330" y="5062085"/>
            <a:ext cx="1179169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0.15~0.4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09EADB-9B50-41DC-AC08-7BFEB67EB7D4}"/>
              </a:ext>
            </a:extLst>
          </p:cNvPr>
          <p:cNvSpPr txBox="1"/>
          <p:nvPr/>
        </p:nvSpPr>
        <p:spPr>
          <a:xfrm>
            <a:off x="3806910" y="5057784"/>
            <a:ext cx="1224053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0.6~0.85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6687999" y="2790412"/>
            <a:ext cx="337066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FINITE</a:t>
            </a:r>
            <a:r>
              <a:rPr lang="zh-TW" altLang="en-US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PERMUTATION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436528" y="3508580"/>
            <a:ext cx="1358705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0.15~0.4</a:t>
            </a:r>
            <a:endParaRPr lang="zh-TW" altLang="en-US" sz="2800" dirty="0" smtClean="0">
              <a:solidFill>
                <a:schemeClr val="accent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373332" y="3941901"/>
            <a:ext cx="2847383" cy="424732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AVOID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EXTREME SITUATION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368464" y="1691184"/>
            <a:ext cx="945131" cy="46166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0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BEFORE</a:t>
            </a:r>
            <a:endParaRPr lang="zh-TW" altLang="en-US" sz="20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4942495" y="2493373"/>
            <a:ext cx="777713" cy="46166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000" dirty="0" smtClean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AFTER</a:t>
            </a:r>
            <a:endParaRPr lang="zh-TW" altLang="en-US" sz="2000" dirty="0" smtClean="0">
              <a:solidFill>
                <a:schemeClr val="accent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507921-03DB-4C74-985F-9F06E9F5ECED}"/>
              </a:ext>
            </a:extLst>
          </p:cNvPr>
          <p:cNvSpPr txBox="1"/>
          <p:nvPr/>
        </p:nvSpPr>
        <p:spPr>
          <a:xfrm>
            <a:off x="6687999" y="2200359"/>
            <a:ext cx="4229363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REDUCE TO THREE POINTS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6096000" y="4660069"/>
            <a:ext cx="5300682" cy="5614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IMPROVE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 </a:t>
            </a: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REDUCE 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PERMUTATION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直線接點 14"/>
          <p:cNvCxnSpPr/>
          <p:nvPr/>
        </p:nvCxnSpPr>
        <p:spPr>
          <a:xfrm>
            <a:off x="6436310" y="2330274"/>
            <a:ext cx="0" cy="918953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82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29249" y="1357000"/>
            <a:ext cx="5533501" cy="4144000"/>
          </a:xfrm>
          <a:prstGeom prst="rect">
            <a:avLst/>
          </a:prstGeom>
        </p:spPr>
      </p:pic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E55DE532-EDE5-4021-9971-3962D88034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 smtClean="0"/>
              <a:t>BOT 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CBAF4B9-B901-4EF9-8688-1F354D74E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16</a:t>
            </a:fld>
            <a:endParaRPr lang="fr-FR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9114EC7-FC1B-4699-9438-E42F8993A176}"/>
              </a:ext>
            </a:extLst>
          </p:cNvPr>
          <p:cNvSpPr txBox="1"/>
          <p:nvPr/>
        </p:nvSpPr>
        <p:spPr>
          <a:xfrm>
            <a:off x="4600077" y="3669119"/>
            <a:ext cx="2991846" cy="609398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INITIAL </a:t>
            </a: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BOT REBAR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16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83B3DF4-DF2D-41D4-91FA-4BA07F2A1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17</a:t>
            </a:fld>
            <a:endParaRPr lang="fr-FR"/>
          </a:p>
        </p:txBody>
      </p:sp>
      <p:grpSp>
        <p:nvGrpSpPr>
          <p:cNvPr id="7" name="群組 6"/>
          <p:cNvGrpSpPr/>
          <p:nvPr/>
        </p:nvGrpSpPr>
        <p:grpSpPr>
          <a:xfrm>
            <a:off x="839788" y="384400"/>
            <a:ext cx="11119295" cy="6260681"/>
            <a:chOff x="839788" y="384400"/>
            <a:chExt cx="11119295" cy="6260681"/>
          </a:xfrm>
        </p:grpSpPr>
        <p:grpSp>
          <p:nvGrpSpPr>
            <p:cNvPr id="21" name="群組 20"/>
            <p:cNvGrpSpPr/>
            <p:nvPr/>
          </p:nvGrpSpPr>
          <p:grpSpPr>
            <a:xfrm>
              <a:off x="850522" y="4201883"/>
              <a:ext cx="2624412" cy="2443198"/>
              <a:chOff x="7934098" y="11007"/>
              <a:chExt cx="3545471" cy="3422684"/>
            </a:xfrm>
          </p:grpSpPr>
          <p:pic>
            <p:nvPicPr>
              <p:cNvPr id="25" name="圖片 24">
                <a:extLst>
                  <a:ext uri="{FF2B5EF4-FFF2-40B4-BE49-F238E27FC236}">
                    <a16:creationId xmlns:a16="http://schemas.microsoft.com/office/drawing/2014/main" id="{8EB7A478-ED8E-403D-8F9C-288D31971E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4098" y="11007"/>
                <a:ext cx="3545471" cy="3422684"/>
              </a:xfrm>
              <a:prstGeom prst="rect">
                <a:avLst/>
              </a:prstGeom>
            </p:spPr>
          </p:pic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3983F4FD-F54B-435B-96B4-6808803C69B3}"/>
                  </a:ext>
                </a:extLst>
              </p:cNvPr>
              <p:cNvSpPr txBox="1"/>
              <p:nvPr/>
            </p:nvSpPr>
            <p:spPr>
              <a:xfrm>
                <a:off x="7935687" y="2317512"/>
                <a:ext cx="3543882" cy="1116179"/>
              </a:xfrm>
              <a:prstGeom prst="rect">
                <a:avLst/>
              </a:prstGeom>
              <a:solidFill>
                <a:srgbClr val="F0F0F0"/>
              </a:solidFill>
            </p:spPr>
            <p:txBody>
              <a:bodyPr wrap="square" l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TW" sz="2000" dirty="0" smtClean="0"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119%</a:t>
                </a:r>
              </a:p>
              <a:p>
                <a:pPr algn="ctr">
                  <a:lnSpc>
                    <a:spcPct val="120000"/>
                  </a:lnSpc>
                </a:pPr>
                <a:endParaRPr lang="en-US" altLang="zh-TW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22" name="文字方塊 21"/>
            <p:cNvSpPr txBox="1"/>
            <p:nvPr/>
          </p:nvSpPr>
          <p:spPr>
            <a:xfrm>
              <a:off x="8516378" y="3830998"/>
              <a:ext cx="3121624" cy="56143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none" lIns="0" rtlCol="0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TW" sz="2800" dirty="0" smtClean="0">
                  <a:solidFill>
                    <a:schemeClr val="accent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IMPROVE: BIG </a:t>
              </a:r>
              <a:r>
                <a:rPr lang="en-US" altLang="zh-TW" sz="2800" dirty="0">
                  <a:solidFill>
                    <a:schemeClr val="accent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DATA</a:t>
              </a:r>
              <a:endParaRPr lang="zh-TW" altLang="en-US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10633464" y="4308250"/>
              <a:ext cx="1113735" cy="275575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A8CA03D3-EF2F-4141-BD88-D5328765B26D}"/>
                </a:ext>
              </a:extLst>
            </p:cNvPr>
            <p:cNvSpPr txBox="1"/>
            <p:nvPr/>
          </p:nvSpPr>
          <p:spPr>
            <a:xfrm>
              <a:off x="8516378" y="921275"/>
              <a:ext cx="3340017" cy="2388283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(1)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1.4D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(2)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1.2D + 1.6L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(3)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1.2D + (1.0L or 0.5L)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(4)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1.2D</a:t>
              </a: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+ 1.6W + 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(1.0L or 0.5L)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(5)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1.2D</a:t>
              </a: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+ 1.0E + 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(1.0L or 0.5L)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(6)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0.9D</a:t>
              </a: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+ 1.6W</a:t>
              </a:r>
            </a:p>
            <a:p>
              <a:pPr>
                <a:lnSpc>
                  <a:spcPct val="120000"/>
                </a:lnSpc>
              </a:pP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(7) U=</a:t>
              </a:r>
              <a:r>
                <a:rPr lang="pl-PL" altLang="zh-TW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0.9D</a:t>
              </a:r>
              <a:r>
                <a:rPr lang="pl-PL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+ 1.0E</a:t>
              </a:r>
              <a:endPara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F515E31D-A87F-4A9C-A4DC-1B945CDC9BF8}"/>
                </a:ext>
              </a:extLst>
            </p:cNvPr>
            <p:cNvSpPr txBox="1"/>
            <p:nvPr/>
          </p:nvSpPr>
          <p:spPr>
            <a:xfrm>
              <a:off x="839788" y="384400"/>
              <a:ext cx="2615203" cy="1078500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(SDL + SLAB) LL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BAND SPAN</a:t>
              </a:r>
              <a:endPara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BA667B09-6E4F-47C6-9311-74954F747F81}"/>
                    </a:ext>
                  </a:extLst>
                </p:cNvPr>
                <p:cNvSpPr/>
                <p:nvPr/>
              </p:nvSpPr>
              <p:spPr>
                <a:xfrm>
                  <a:off x="3981069" y="472756"/>
                  <a:ext cx="1108445" cy="90178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 defTabSz="914400"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zh-TW" sz="280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TW" sz="28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TW" sz="28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en-US" altLang="zh-TW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sSup>
                          <m:sSupPr>
                            <m:ctrlPr>
                              <a:rPr lang="en-US" altLang="zh-TW" sz="28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8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en-US" altLang="zh-TW" sz="28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US" altLang="zh-TW" sz="2800" dirty="0">
                    <a:solidFill>
                      <a:schemeClr val="accent2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BA667B09-6E4F-47C6-9311-74954F747F8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81069" y="472756"/>
                  <a:ext cx="1108445" cy="90178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4E0AC10F-7EF1-4EBA-AD22-179D665E80BF}"/>
                </a:ext>
              </a:extLst>
            </p:cNvPr>
            <p:cNvSpPr txBox="1"/>
            <p:nvPr/>
          </p:nvSpPr>
          <p:spPr>
            <a:xfrm>
              <a:off x="3403571" y="642707"/>
              <a:ext cx="475451" cy="561885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  <a:sym typeface="Wingdings" panose="05000000000000000000" pitchFamily="2" charset="2"/>
                </a:rPr>
                <a:t></a:t>
              </a:r>
              <a:endPara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11BB521E-7DFF-4AF8-BD8F-61D0FAB68D14}"/>
                    </a:ext>
                  </a:extLst>
                </p:cNvPr>
                <p:cNvSpPr txBox="1"/>
                <p:nvPr/>
              </p:nvSpPr>
              <p:spPr>
                <a:xfrm>
                  <a:off x="2928561" y="2887165"/>
                  <a:ext cx="679994" cy="898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zh-TW" sz="2800" i="1" dirty="0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TW" sz="2800" i="1" dirty="0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TW" sz="2800" b="0" i="1" dirty="0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</m:oMath>
                    </m:oMathPara>
                  </a14:m>
                  <a:endParaRPr lang="zh-TW" altLang="en-US" sz="2800" dirty="0">
                    <a:solidFill>
                      <a:schemeClr val="accent2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11BB521E-7DFF-4AF8-BD8F-61D0FAB68D1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28561" y="2887165"/>
                  <a:ext cx="679994" cy="898964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字方塊 12">
                  <a:extLst>
                    <a:ext uri="{FF2B5EF4-FFF2-40B4-BE49-F238E27FC236}">
                      <a16:creationId xmlns:a16="http://schemas.microsoft.com/office/drawing/2014/main" id="{5FAE0B61-7845-48E0-A227-9D7B4B10342E}"/>
                    </a:ext>
                  </a:extLst>
                </p:cNvPr>
                <p:cNvSpPr txBox="1"/>
                <p:nvPr/>
              </p:nvSpPr>
              <p:spPr>
                <a:xfrm>
                  <a:off x="1528662" y="2875206"/>
                  <a:ext cx="679994" cy="8989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altLang="zh-TW" sz="280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TW" sz="280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TW" sz="2800" b="0" i="1" dirty="0" smtClean="0">
                                <a:latin typeface="Cambria Math" panose="02040503050406030204" pitchFamily="18" charset="0"/>
                              </a:rPr>
                              <m:t>24</m:t>
                            </m:r>
                          </m:den>
                        </m:f>
                      </m:oMath>
                    </m:oMathPara>
                  </a14:m>
                  <a:endParaRPr lang="zh-TW" altLang="en-US" sz="2800" dirty="0"/>
                </a:p>
              </p:txBody>
            </p:sp>
          </mc:Choice>
          <mc:Fallback xmlns="">
            <p:sp>
              <p:nvSpPr>
                <p:cNvPr id="13" name="文字方塊 12">
                  <a:extLst>
                    <a:ext uri="{FF2B5EF4-FFF2-40B4-BE49-F238E27FC236}">
                      <a16:creationId xmlns:a16="http://schemas.microsoft.com/office/drawing/2014/main" id="{5FAE0B61-7845-48E0-A227-9D7B4B10342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8662" y="2875206"/>
                  <a:ext cx="679994" cy="89896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4DC435A4-445F-4F47-9B10-564299E977B1}"/>
                </a:ext>
              </a:extLst>
            </p:cNvPr>
            <p:cNvSpPr txBox="1"/>
            <p:nvPr/>
          </p:nvSpPr>
          <p:spPr>
            <a:xfrm>
              <a:off x="2278230" y="2639949"/>
              <a:ext cx="651781" cy="494431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TW" sz="24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50%</a:t>
              </a:r>
              <a:endPara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1F35A42D-D9D5-453C-82BC-F91128480433}"/>
                </a:ext>
              </a:extLst>
            </p:cNvPr>
            <p:cNvSpPr txBox="1"/>
            <p:nvPr/>
          </p:nvSpPr>
          <p:spPr>
            <a:xfrm>
              <a:off x="2366395" y="3055704"/>
              <a:ext cx="475451" cy="561885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  <a:sym typeface="Wingdings" panose="05000000000000000000" pitchFamily="2" charset="2"/>
                </a:rPr>
                <a:t></a:t>
              </a:r>
              <a:endPara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B47269C3-49A4-4A9D-8169-893A5CAF5337}"/>
                </a:ext>
              </a:extLst>
            </p:cNvPr>
            <p:cNvSpPr txBox="1"/>
            <p:nvPr/>
          </p:nvSpPr>
          <p:spPr>
            <a:xfrm>
              <a:off x="5423098" y="5517062"/>
              <a:ext cx="5778185" cy="561436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0.9 * Mn = 0.9 * </a:t>
              </a:r>
              <a:r>
                <a:rPr lang="en-US" altLang="zh-TW" sz="2800" dirty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As</a:t>
              </a: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* </a:t>
              </a:r>
              <a:r>
                <a:rPr lang="en-US" altLang="zh-TW" sz="2800" dirty="0" err="1">
                  <a:latin typeface="Segoe UI Light" panose="020B0502040204020203" pitchFamily="34" charset="0"/>
                  <a:cs typeface="Segoe UI Light" panose="020B0502040204020203" pitchFamily="34" charset="0"/>
                </a:rPr>
                <a:t>Fy</a:t>
              </a: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 * 0.9d &gt;= Mu</a:t>
              </a:r>
              <a:endPara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9454719" y="3306692"/>
              <a:ext cx="1714572" cy="609398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TW" sz="2800" dirty="0" smtClean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1.2</a:t>
              </a:r>
              <a:r>
                <a:rPr lang="pl-PL" altLang="zh-TW" sz="2800" dirty="0" smtClean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</a:t>
              </a:r>
              <a:r>
                <a:rPr lang="en-US" altLang="zh-TW" sz="2800" dirty="0" smtClean="0">
                  <a:solidFill>
                    <a:schemeClr val="accent2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+ 1.6L</a:t>
              </a:r>
              <a:endParaRPr lang="zh-TW" altLang="en-US" sz="2800" dirty="0" smtClean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4E0AC10F-7EF1-4EBA-AD22-179D665E80BF}"/>
                </a:ext>
              </a:extLst>
            </p:cNvPr>
            <p:cNvSpPr txBox="1"/>
            <p:nvPr/>
          </p:nvSpPr>
          <p:spPr>
            <a:xfrm>
              <a:off x="8960993" y="3306243"/>
              <a:ext cx="475451" cy="561885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TW" sz="2800" dirty="0">
                  <a:latin typeface="Segoe UI Light" panose="020B0502040204020203" pitchFamily="34" charset="0"/>
                  <a:cs typeface="Segoe UI Light" panose="020B0502040204020203" pitchFamily="34" charset="0"/>
                  <a:sym typeface="Wingdings" panose="05000000000000000000" pitchFamily="2" charset="2"/>
                </a:rPr>
                <a:t></a:t>
              </a:r>
              <a:endPara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3" name="文字方塊 22"/>
            <p:cNvSpPr txBox="1"/>
            <p:nvPr/>
          </p:nvSpPr>
          <p:spPr>
            <a:xfrm>
              <a:off x="10633464" y="4159094"/>
              <a:ext cx="1325619" cy="424732"/>
            </a:xfrm>
            <a:prstGeom prst="rect">
              <a:avLst/>
            </a:prstGeom>
            <a:noFill/>
          </p:spPr>
          <p:txBody>
            <a:bodyPr wrap="none" l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TW" dirty="0">
                  <a:latin typeface="Segoe UI Light" panose="020B0502040204020203" pitchFamily="34" charset="0"/>
                  <a:cs typeface="Segoe UI Light" panose="020B0502040204020203" pitchFamily="34" charset="0"/>
                </a:rPr>
                <a:t>SPAN STORY</a:t>
              </a:r>
              <a:endParaRPr lang="zh-TW" altLang="en-US" dirty="0" smtClean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329249" y="1357000"/>
              <a:ext cx="5533501" cy="4144000"/>
            </a:xfrm>
            <a:prstGeom prst="rect">
              <a:avLst/>
            </a:prstGeom>
          </p:spPr>
        </p:pic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258" y="1610382"/>
            <a:ext cx="1266404" cy="175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4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91220" y="1357000"/>
            <a:ext cx="5533501" cy="4144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5ACA07D-4BC0-45BB-87C2-C0079DAE19CD}"/>
              </a:ext>
            </a:extLst>
          </p:cNvPr>
          <p:cNvSpPr txBox="1"/>
          <p:nvPr/>
        </p:nvSpPr>
        <p:spPr>
          <a:xfrm>
            <a:off x="1355578" y="2234857"/>
            <a:ext cx="3340017" cy="2419124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(1) U=1.4D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(2) U=1.2D + 1.6L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(3) U=1.2D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(4) U=1.2D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(5) U=1.2D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 + (1.0L or 0.5L)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(6) U=0.9D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1.6W</a:t>
            </a:r>
          </a:p>
          <a:p>
            <a:pPr>
              <a:lnSpc>
                <a:spcPct val="120000"/>
              </a:lnSpc>
            </a:pPr>
            <a:r>
              <a:rPr lang="pl-PL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(7) U=0.9D + </a:t>
            </a:r>
            <a:r>
              <a:rPr lang="pl-PL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1.0E</a:t>
            </a:r>
            <a:endParaRPr lang="zh-TW" altLang="en-US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6AFE186F-329C-4E07-BBD7-A97798100D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BOT 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DF75712-3051-486E-960E-006B061B1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18</a:t>
            </a:fld>
            <a:endParaRPr lang="fr-FR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66B260C-2595-4D23-857F-AD7273C7CD2E}"/>
              </a:ext>
            </a:extLst>
          </p:cNvPr>
          <p:cNvCxnSpPr>
            <a:cxnSpLocks/>
          </p:cNvCxnSpPr>
          <p:nvPr/>
        </p:nvCxnSpPr>
        <p:spPr>
          <a:xfrm>
            <a:off x="6014025" y="2796466"/>
            <a:ext cx="0" cy="1688976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4CFB6E05-C781-401E-8683-66D7339C84D5}"/>
              </a:ext>
            </a:extLst>
          </p:cNvPr>
          <p:cNvCxnSpPr>
            <a:cxnSpLocks/>
          </p:cNvCxnSpPr>
          <p:nvPr/>
        </p:nvCxnSpPr>
        <p:spPr>
          <a:xfrm>
            <a:off x="10279655" y="2796466"/>
            <a:ext cx="0" cy="1575332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6237FDC-942F-4C57-AC9A-F91F818746DA}"/>
              </a:ext>
            </a:extLst>
          </p:cNvPr>
          <p:cNvSpPr txBox="1"/>
          <p:nvPr/>
        </p:nvSpPr>
        <p:spPr>
          <a:xfrm>
            <a:off x="7262301" y="2234857"/>
            <a:ext cx="2062039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GRAVITY</a:t>
            </a:r>
            <a:r>
              <a: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LOAD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44C05E2-00D3-4497-8137-8405C05589FD}"/>
              </a:ext>
            </a:extLst>
          </p:cNvPr>
          <p:cNvSpPr txBox="1"/>
          <p:nvPr/>
        </p:nvSpPr>
        <p:spPr>
          <a:xfrm>
            <a:off x="10442331" y="3115317"/>
            <a:ext cx="1309846" cy="937629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LATERAL</a:t>
            </a:r>
            <a:r>
              <a:rPr lang="zh-TW" alt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en-US" altLang="zh-TW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FORCE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925" y="493062"/>
            <a:ext cx="2221460" cy="1384192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6878490" y="988213"/>
            <a:ext cx="2290435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DIFFERENT FROM TOP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07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4997" y="1357000"/>
            <a:ext cx="5533501" cy="4144000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3847" y="1357000"/>
            <a:ext cx="5533501" cy="4144000"/>
          </a:xfrm>
          <a:prstGeom prst="rect">
            <a:avLst/>
          </a:prstGeom>
        </p:spPr>
      </p:pic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B951C940-9081-4156-BDC7-4DDADB9D0C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BB84E7E-EF2D-4B00-96A1-236B1ABE4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19</a:t>
            </a:fld>
            <a:endParaRPr lang="fr-FR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387BA0B-9B9D-42C0-B18C-F2EBAA0D2258}"/>
              </a:ext>
            </a:extLst>
          </p:cNvPr>
          <p:cNvSpPr txBox="1"/>
          <p:nvPr/>
        </p:nvSpPr>
        <p:spPr>
          <a:xfrm>
            <a:off x="7335728" y="1519481"/>
            <a:ext cx="2549737" cy="107850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TO</a:t>
            </a:r>
          </a:p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REBAR NUMBER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B689B95-198C-457F-BE8A-C0716AA2A229}"/>
              </a:ext>
            </a:extLst>
          </p:cNvPr>
          <p:cNvSpPr txBox="1"/>
          <p:nvPr/>
        </p:nvSpPr>
        <p:spPr>
          <a:xfrm>
            <a:off x="2588588" y="1778013"/>
            <a:ext cx="2006318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LINEAR</a:t>
            </a:r>
            <a:r>
              <a:rPr lang="zh-TW" alt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ADD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18908" y="5612183"/>
            <a:ext cx="7751995" cy="6093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IMPROVE: FROM ETABS REAL DEMAND TO VERIFY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77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4"/>
          <p:cNvGrpSpPr/>
          <p:nvPr/>
        </p:nvGrpSpPr>
        <p:grpSpPr>
          <a:xfrm>
            <a:off x="1668575" y="2752599"/>
            <a:ext cx="944566" cy="944566"/>
            <a:chOff x="3173014" y="2956717"/>
            <a:chExt cx="944566" cy="944566"/>
          </a:xfrm>
        </p:grpSpPr>
        <p:sp>
          <p:nvSpPr>
            <p:cNvPr id="24" name="Oval 2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Oval 2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" name="Group 24"/>
          <p:cNvGrpSpPr/>
          <p:nvPr/>
        </p:nvGrpSpPr>
        <p:grpSpPr>
          <a:xfrm>
            <a:off x="9578859" y="2752599"/>
            <a:ext cx="944566" cy="944566"/>
            <a:chOff x="3173014" y="2956717"/>
            <a:chExt cx="944566" cy="944566"/>
          </a:xfrm>
        </p:grpSpPr>
        <p:sp>
          <p:nvSpPr>
            <p:cNvPr id="21" name="Oval 2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Oval 2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" name="Group 24"/>
          <p:cNvGrpSpPr/>
          <p:nvPr/>
        </p:nvGrpSpPr>
        <p:grpSpPr>
          <a:xfrm>
            <a:off x="5587205" y="2752599"/>
            <a:ext cx="944566" cy="944566"/>
            <a:chOff x="3173014" y="2956717"/>
            <a:chExt cx="944566" cy="944566"/>
          </a:xfrm>
        </p:grpSpPr>
        <p:sp>
          <p:nvSpPr>
            <p:cNvPr id="16" name="Oval 2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Oval 2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839788" y="3867934"/>
            <a:ext cx="2602141" cy="95410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fr-F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QUESTION REPLY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52054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OUTLINE</a:t>
            </a:r>
            <a:endParaRPr lang="fr-FR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94930" y="3867934"/>
            <a:ext cx="2602141" cy="95410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fr-F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PAPER PROGRESS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750072" y="3867934"/>
            <a:ext cx="2602141" cy="95410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fr-F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PAPER </a:t>
            </a:r>
            <a:endParaRPr lang="fr-FR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fr-FR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REVIEW</a:t>
            </a:r>
            <a:endParaRPr lang="fr-FR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76AF1CD-36E9-42DB-B1DF-5053AF4E9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77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58498" y="1357000"/>
            <a:ext cx="5533501" cy="41440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605E3B4-20E5-4FAB-98DD-C1C9B6992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20</a:t>
            </a:fld>
            <a:endParaRPr lang="fr-FR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8045776-B39D-4F24-8410-7D52F1A66F7C}"/>
              </a:ext>
            </a:extLst>
          </p:cNvPr>
          <p:cNvSpPr txBox="1"/>
          <p:nvPr/>
        </p:nvSpPr>
        <p:spPr>
          <a:xfrm>
            <a:off x="8028066" y="5480224"/>
            <a:ext cx="2952411" cy="1058688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Beam width,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cover,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Fyt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Fc’,</a:t>
            </a:r>
          </a:p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Rebar‘s Db, Stirrup’s Db,</a:t>
            </a:r>
          </a:p>
          <a:p>
            <a:pPr algn="ctr">
              <a:lnSpc>
                <a:spcPct val="120000"/>
              </a:lnSpc>
            </a:pP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Spacing, rebar number</a:t>
            </a:r>
            <a:endParaRPr lang="zh-TW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A00AA25-A57F-442B-951B-FB254314C95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1939" y="1140756"/>
            <a:ext cx="4879433" cy="171385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14C61A-6EB6-4D7D-AF45-E3A8140EDE3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6916" y="3907170"/>
            <a:ext cx="4879433" cy="244918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D1CB6E3-74D9-42A0-8D9D-5AF4B2C3521B}"/>
              </a:ext>
            </a:extLst>
          </p:cNvPr>
          <p:cNvSpPr txBox="1"/>
          <p:nvPr/>
        </p:nvSpPr>
        <p:spPr>
          <a:xfrm>
            <a:off x="117860" y="2964479"/>
            <a:ext cx="72872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MIN</a:t>
            </a:r>
            <a:endParaRPr lang="zh-TW" altLang="en-US" sz="2800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ADF190B-1D27-416B-80E7-EF6A7A8C19CE}"/>
              </a:ext>
            </a:extLst>
          </p:cNvPr>
          <p:cNvSpPr txBox="1"/>
          <p:nvPr/>
        </p:nvSpPr>
        <p:spPr>
          <a:xfrm>
            <a:off x="1221939" y="3392488"/>
            <a:ext cx="2475999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SIMPLIFIED PROVISIONS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F049B5-E33B-48DC-AE57-E2605E73E763}"/>
              </a:ext>
            </a:extLst>
          </p:cNvPr>
          <p:cNvSpPr txBox="1"/>
          <p:nvPr/>
        </p:nvSpPr>
        <p:spPr>
          <a:xfrm>
            <a:off x="1221939" y="506293"/>
            <a:ext cx="4596130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GENERAL DEVELOPMENT LENGTH</a:t>
            </a:r>
            <a:r>
              <a:rPr lang="zh-TW" altLang="en-US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EQUATION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1D42051-B987-491C-9FDE-DD3CA93E638E}"/>
              </a:ext>
            </a:extLst>
          </p:cNvPr>
          <p:cNvSpPr txBox="1"/>
          <p:nvPr/>
        </p:nvSpPr>
        <p:spPr>
          <a:xfrm>
            <a:off x="8301323" y="1357000"/>
            <a:ext cx="2743251" cy="42742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DEVELOPMENT LENGTH</a:t>
            </a:r>
            <a:endParaRPr lang="zh-TW" alt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直線接點 3"/>
          <p:cNvCxnSpPr/>
          <p:nvPr/>
        </p:nvCxnSpPr>
        <p:spPr>
          <a:xfrm>
            <a:off x="1047565" y="630315"/>
            <a:ext cx="0" cy="2290438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1047565" y="3525915"/>
            <a:ext cx="0" cy="289264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376627" y="3111770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90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8286" y="1357000"/>
            <a:ext cx="5533501" cy="4144000"/>
          </a:xfrm>
          <a:prstGeom prst="rect">
            <a:avLst/>
          </a:prstGeom>
        </p:spPr>
      </p:pic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32E622A5-2525-42FA-9496-9F0047FB5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8739218" cy="701731"/>
          </a:xfrm>
        </p:spPr>
        <p:txBody>
          <a:bodyPr/>
          <a:lstStyle/>
          <a:p>
            <a:r>
              <a:rPr lang="en-US" altLang="zh-TW" dirty="0"/>
              <a:t>ALGORITHM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A6D247E-19A7-4118-960B-D006D0571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21</a:t>
            </a:fld>
            <a:endParaRPr lang="fr-FR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9499B8F-5AA9-4330-8891-D426CEBF065B}"/>
              </a:ext>
            </a:extLst>
          </p:cNvPr>
          <p:cNvSpPr txBox="1"/>
          <p:nvPr/>
        </p:nvSpPr>
        <p:spPr>
          <a:xfrm>
            <a:off x="1882585" y="5210139"/>
            <a:ext cx="1179169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0.15~0.4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09EADB-9B50-41DC-AC08-7BFEB67EB7D4}"/>
              </a:ext>
            </a:extLst>
          </p:cNvPr>
          <p:cNvSpPr txBox="1"/>
          <p:nvPr/>
        </p:nvSpPr>
        <p:spPr>
          <a:xfrm>
            <a:off x="3853897" y="5210138"/>
            <a:ext cx="1224053" cy="494431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0.6~0.85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6687999" y="2790412"/>
            <a:ext cx="337066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FINITE</a:t>
            </a:r>
            <a:r>
              <a:rPr lang="zh-TW" altLang="en-US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PERMUTATION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436528" y="3508580"/>
            <a:ext cx="1358705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0.15~0.4</a:t>
            </a:r>
            <a:endParaRPr lang="zh-TW" altLang="en-US" sz="2800" dirty="0" smtClean="0">
              <a:solidFill>
                <a:schemeClr val="accent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373332" y="3941901"/>
            <a:ext cx="2847383" cy="424732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AVOID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EXTREME SITUATION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381331" y="4366633"/>
            <a:ext cx="945131" cy="46166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0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BEFORE</a:t>
            </a:r>
            <a:endParaRPr lang="zh-TW" altLang="en-US" sz="20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134187" y="3928353"/>
            <a:ext cx="777713" cy="46166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000" dirty="0" smtClean="0">
                <a:solidFill>
                  <a:schemeClr val="accent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AFTER</a:t>
            </a:r>
            <a:endParaRPr lang="zh-TW" altLang="en-US" sz="2000" dirty="0" smtClean="0">
              <a:solidFill>
                <a:schemeClr val="accent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507921-03DB-4C74-985F-9F06E9F5ECED}"/>
              </a:ext>
            </a:extLst>
          </p:cNvPr>
          <p:cNvSpPr txBox="1"/>
          <p:nvPr/>
        </p:nvSpPr>
        <p:spPr>
          <a:xfrm>
            <a:off x="6687999" y="2200359"/>
            <a:ext cx="4229363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REDUCE TO THREE POINTS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6096000" y="4660069"/>
            <a:ext cx="5300682" cy="5614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IMPROVE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 </a:t>
            </a: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REDUCE 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PERMUTATION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直線接點 14"/>
          <p:cNvCxnSpPr/>
          <p:nvPr/>
        </p:nvCxnSpPr>
        <p:spPr>
          <a:xfrm>
            <a:off x="6436310" y="2330274"/>
            <a:ext cx="0" cy="918953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83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版面配置區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TW" dirty="0" smtClean="0"/>
              <a:t>THE OTHER</a:t>
            </a:r>
            <a:r>
              <a:rPr lang="zh-TW" altLang="en-US" dirty="0" smtClean="0"/>
              <a:t> </a:t>
            </a:r>
            <a:r>
              <a:rPr lang="en-US" altLang="zh-TW" dirty="0" smtClean="0"/>
              <a:t>CASE</a:t>
            </a:r>
            <a:endParaRPr lang="zh-TW" alt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22</a:t>
            </a:fld>
            <a:endParaRPr lang="fr-FR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2121965"/>
            <a:ext cx="5256212" cy="2905714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1320488"/>
            <a:ext cx="5533501" cy="4144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751115" y="4529773"/>
            <a:ext cx="2811026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MORE THAN INITIAL REBAR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05177" y="5258034"/>
            <a:ext cx="1800000" cy="134800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2093" y="5258034"/>
            <a:ext cx="1800000" cy="1348007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7385834" y="1473410"/>
            <a:ext cx="323332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TOO CONSERVATIVE</a:t>
            </a:r>
            <a:endParaRPr lang="zh-TW" altLang="en-US" sz="2800" dirty="0" smtClean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465982" y="5801123"/>
            <a:ext cx="339195" cy="39421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832898" y="5801123"/>
            <a:ext cx="339195" cy="39421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3" name="直線接點 12"/>
          <p:cNvCxnSpPr/>
          <p:nvPr/>
        </p:nvCxnSpPr>
        <p:spPr>
          <a:xfrm>
            <a:off x="6169981" y="1464816"/>
            <a:ext cx="0" cy="50247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9354" y="5258034"/>
            <a:ext cx="1800000" cy="1348007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76270" y="5324224"/>
            <a:ext cx="1800000" cy="1348007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964736" y="5811674"/>
            <a:ext cx="339195" cy="39421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3331652" y="5811674"/>
            <a:ext cx="339195" cy="39421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514667" y="1473410"/>
            <a:ext cx="3906454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NORMAL GRAVITY LOAD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40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THE OTHER</a:t>
            </a:r>
            <a:r>
              <a:rPr lang="zh-TW" altLang="en-US" dirty="0" smtClean="0"/>
              <a:t> </a:t>
            </a:r>
            <a:r>
              <a:rPr lang="en-US" altLang="zh-TW" dirty="0" smtClean="0"/>
              <a:t>CASE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23</a:t>
            </a:fld>
            <a:endParaRPr lang="fr-FR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2499" y="1320488"/>
            <a:ext cx="5533501" cy="4144000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2554550" y="5183770"/>
            <a:ext cx="536365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1/3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1272591" y="3532311"/>
            <a:ext cx="1402672" cy="656948"/>
          </a:xfrm>
          <a:prstGeom prst="ellipse">
            <a:avLst/>
          </a:prstGeom>
          <a:solidFill>
            <a:srgbClr val="FFFFFF">
              <a:alpha val="50196"/>
            </a:srgb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MAX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5" name="橢圓 14"/>
          <p:cNvSpPr/>
          <p:nvPr/>
        </p:nvSpPr>
        <p:spPr>
          <a:xfrm>
            <a:off x="2346667" y="3248226"/>
            <a:ext cx="2148396" cy="726454"/>
          </a:xfrm>
          <a:prstGeom prst="ellipse">
            <a:avLst/>
          </a:prstGeom>
          <a:solidFill>
            <a:srgbClr val="FFFFFF">
              <a:alpha val="50196"/>
            </a:srgb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MAX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4166467" y="3532311"/>
            <a:ext cx="1402672" cy="656948"/>
          </a:xfrm>
          <a:prstGeom prst="ellipse">
            <a:avLst/>
          </a:prstGeom>
          <a:solidFill>
            <a:srgbClr val="FFFFFF">
              <a:alpha val="50196"/>
            </a:srgb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MAX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181810" y="5599652"/>
            <a:ext cx="542777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1/4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3902593" y="5183770"/>
            <a:ext cx="592470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2/3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268921" y="5599652"/>
            <a:ext cx="598882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3/4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58499" y="1320488"/>
            <a:ext cx="5533501" cy="4144000"/>
          </a:xfrm>
          <a:prstGeom prst="rect">
            <a:avLst/>
          </a:prstGeom>
        </p:spPr>
      </p:pic>
      <p:sp>
        <p:nvSpPr>
          <p:cNvPr id="22" name="文字方塊 21"/>
          <p:cNvSpPr txBox="1"/>
          <p:nvPr/>
        </p:nvSpPr>
        <p:spPr>
          <a:xfrm>
            <a:off x="8221340" y="5183770"/>
            <a:ext cx="542777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1/4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10308451" y="5183770"/>
            <a:ext cx="598882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3/4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6376627" y="3111770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0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58499" y="1320488"/>
            <a:ext cx="5533501" cy="41440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605E3B4-20E5-4FAB-98DD-C1C9B6992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24</a:t>
            </a:fld>
            <a:endParaRPr lang="fr-FR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8045776-B39D-4F24-8410-7D52F1A66F7C}"/>
              </a:ext>
            </a:extLst>
          </p:cNvPr>
          <p:cNvSpPr txBox="1"/>
          <p:nvPr/>
        </p:nvSpPr>
        <p:spPr>
          <a:xfrm>
            <a:off x="8028066" y="5480224"/>
            <a:ext cx="2952411" cy="1058688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Beam width,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cover,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Fyt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,</a:t>
            </a: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Fc’,</a:t>
            </a:r>
          </a:p>
          <a:p>
            <a:pPr algn="ctr"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Rebar‘s Db, Stirrup’s Db,</a:t>
            </a:r>
          </a:p>
          <a:p>
            <a:pPr algn="ctr">
              <a:lnSpc>
                <a:spcPct val="120000"/>
              </a:lnSpc>
            </a:pPr>
            <a:r>
              <a:rPr lang="zh-TW" alt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Spacing, rebar number</a:t>
            </a:r>
            <a:endParaRPr lang="zh-TW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A00AA25-A57F-442B-951B-FB254314C95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1939" y="1140756"/>
            <a:ext cx="4879433" cy="171385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D14C61A-6EB6-4D7D-AF45-E3A8140EDE3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6916" y="3907170"/>
            <a:ext cx="4879433" cy="244918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D1CB6E3-74D9-42A0-8D9D-5AF4B2C3521B}"/>
              </a:ext>
            </a:extLst>
          </p:cNvPr>
          <p:cNvSpPr txBox="1"/>
          <p:nvPr/>
        </p:nvSpPr>
        <p:spPr>
          <a:xfrm>
            <a:off x="117860" y="2964479"/>
            <a:ext cx="72872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MIN</a:t>
            </a:r>
            <a:endParaRPr lang="zh-TW" altLang="en-US" sz="2800" dirty="0">
              <a:solidFill>
                <a:schemeClr val="accent3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ADF190B-1D27-416B-80E7-EF6A7A8C19CE}"/>
              </a:ext>
            </a:extLst>
          </p:cNvPr>
          <p:cNvSpPr txBox="1"/>
          <p:nvPr/>
        </p:nvSpPr>
        <p:spPr>
          <a:xfrm>
            <a:off x="1221939" y="3392488"/>
            <a:ext cx="2475999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SIMPLIFIED PROVISIONS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7F049B5-E33B-48DC-AE57-E2605E73E763}"/>
              </a:ext>
            </a:extLst>
          </p:cNvPr>
          <p:cNvSpPr txBox="1"/>
          <p:nvPr/>
        </p:nvSpPr>
        <p:spPr>
          <a:xfrm>
            <a:off x="1221939" y="506293"/>
            <a:ext cx="4596130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GENERAL DEVELOPMENT LENGTH</a:t>
            </a:r>
            <a:r>
              <a:rPr lang="zh-TW" altLang="en-US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EQUATION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1D42051-B987-491C-9FDE-DD3CA93E638E}"/>
              </a:ext>
            </a:extLst>
          </p:cNvPr>
          <p:cNvSpPr txBox="1"/>
          <p:nvPr/>
        </p:nvSpPr>
        <p:spPr>
          <a:xfrm>
            <a:off x="8237226" y="924212"/>
            <a:ext cx="2743251" cy="42742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DEVELOPMENT LENGTH</a:t>
            </a:r>
            <a:endParaRPr lang="zh-TW" alt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4" name="直線接點 3"/>
          <p:cNvCxnSpPr/>
          <p:nvPr/>
        </p:nvCxnSpPr>
        <p:spPr>
          <a:xfrm>
            <a:off x="1047565" y="630315"/>
            <a:ext cx="0" cy="2290438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1047565" y="3525915"/>
            <a:ext cx="0" cy="289264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376627" y="3111770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71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1F8D14D-4B57-4284-867D-C1FB2E933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25</a:t>
            </a:fld>
            <a:endParaRPr lang="fr-FR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0FC18FE-D4E5-43C3-AB37-5C5D8DE85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024" y="3429000"/>
            <a:ext cx="10236976" cy="1262933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8703F24-FCF0-4776-A834-950D6A2FB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024" y="901986"/>
            <a:ext cx="8112507" cy="126293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DC3DACAA-B7DD-4293-9A54-2AB94709C419}"/>
              </a:ext>
            </a:extLst>
          </p:cNvPr>
          <p:cNvSpPr txBox="1"/>
          <p:nvPr/>
        </p:nvSpPr>
        <p:spPr>
          <a:xfrm>
            <a:off x="839789" y="1348786"/>
            <a:ext cx="1011296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BEFORE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91CC88-2D8D-45AB-A1BF-F92C8DD3310D}"/>
              </a:ext>
            </a:extLst>
          </p:cNvPr>
          <p:cNvSpPr txBox="1"/>
          <p:nvPr/>
        </p:nvSpPr>
        <p:spPr>
          <a:xfrm>
            <a:off x="839788" y="3875800"/>
            <a:ext cx="1011296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AFTER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593550-34C5-4CCD-86AF-C982286A3A0C}"/>
              </a:ext>
            </a:extLst>
          </p:cNvPr>
          <p:cNvSpPr/>
          <p:nvPr/>
        </p:nvSpPr>
        <p:spPr>
          <a:xfrm>
            <a:off x="5141651" y="901986"/>
            <a:ext cx="1312415" cy="1262933"/>
          </a:xfrm>
          <a:prstGeom prst="rect">
            <a:avLst/>
          </a:prstGeom>
          <a:solidFill>
            <a:schemeClr val="accent1">
              <a:alpha val="10196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593550-34C5-4CCD-86AF-C982286A3A0C}"/>
              </a:ext>
            </a:extLst>
          </p:cNvPr>
          <p:cNvSpPr/>
          <p:nvPr/>
        </p:nvSpPr>
        <p:spPr>
          <a:xfrm>
            <a:off x="5282214" y="3392488"/>
            <a:ext cx="2805343" cy="1299445"/>
          </a:xfrm>
          <a:prstGeom prst="rect">
            <a:avLst/>
          </a:prstGeom>
          <a:solidFill>
            <a:srgbClr val="3498DB">
              <a:alpha val="10196"/>
            </a:srgb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955024" y="5310104"/>
            <a:ext cx="7355603" cy="6093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IMPROVE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 CONSTRUCTION COST ASSESSMENT</a:t>
            </a:r>
            <a:endParaRPr lang="zh-TW" altLang="en-US" sz="2800" dirty="0" smtClean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 rot="5400000">
            <a:off x="5637321" y="2461817"/>
            <a:ext cx="32637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=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632825" y="4720300"/>
            <a:ext cx="32637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+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4" name="直線接點 13"/>
          <p:cNvCxnSpPr/>
          <p:nvPr/>
        </p:nvCxnSpPr>
        <p:spPr>
          <a:xfrm>
            <a:off x="476435" y="3038886"/>
            <a:ext cx="11239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202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TW" dirty="0" smtClean="0"/>
              <a:t>RCAD</a:t>
            </a:r>
            <a:endParaRPr lang="zh-TW" alt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26</a:t>
            </a:fld>
            <a:endParaRPr lang="fr-FR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3675" y="1362131"/>
            <a:ext cx="7664650" cy="499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5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63EE344B-F41E-4AE7-B6EC-9068E859D022}"/>
              </a:ext>
            </a:extLst>
          </p:cNvPr>
          <p:cNvSpPr/>
          <p:nvPr/>
        </p:nvSpPr>
        <p:spPr>
          <a:xfrm>
            <a:off x="1408389" y="1030572"/>
            <a:ext cx="9366317" cy="582742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C2224BB-8E78-48D1-9174-E628593F2F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27</a:t>
            </a:fld>
            <a:endParaRPr lang="fr-FR"/>
          </a:p>
        </p:txBody>
      </p:sp>
      <p:pic>
        <p:nvPicPr>
          <p:cNvPr id="3" name="螢幕錄製 2018-09-27 下午1.17.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" r="21014"/>
          <a:stretch/>
        </p:blipFill>
        <p:spPr>
          <a:xfrm>
            <a:off x="1408389" y="1030572"/>
            <a:ext cx="9354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1543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 smtClean="0">
                <a:solidFill>
                  <a:schemeClr val="accent1"/>
                </a:solidFill>
              </a:rPr>
              <a:t>DONE</a:t>
            </a:r>
            <a:endParaRPr lang="fr-FR" sz="28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5430" y="4206903"/>
            <a:ext cx="1692000" cy="105868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FROM EXISTING REBAR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9787" y="5431842"/>
            <a:ext cx="364329" cy="364329"/>
            <a:chOff x="3173014" y="2956717"/>
            <a:chExt cx="944566" cy="944566"/>
          </a:xfrm>
        </p:grpSpPr>
        <p:sp>
          <p:nvSpPr>
            <p:cNvPr id="24" name="Oval 23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34" name="Straight Connector 33"/>
          <p:cNvCxnSpPr>
            <a:stCxn id="24" idx="6"/>
          </p:cNvCxnSpPr>
          <p:nvPr/>
        </p:nvCxnSpPr>
        <p:spPr>
          <a:xfrm>
            <a:off x="1204116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2727196" y="5431842"/>
            <a:ext cx="364329" cy="364329"/>
            <a:chOff x="3173014" y="2956717"/>
            <a:chExt cx="944566" cy="944566"/>
          </a:xfrm>
        </p:grpSpPr>
        <p:sp>
          <p:nvSpPr>
            <p:cNvPr id="51" name="Oval 50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53" name="Straight Connector 52"/>
          <p:cNvCxnSpPr>
            <a:stCxn id="51" idx="6"/>
          </p:cNvCxnSpPr>
          <p:nvPr/>
        </p:nvCxnSpPr>
        <p:spPr>
          <a:xfrm>
            <a:off x="3091525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4614605" y="5431842"/>
            <a:ext cx="364329" cy="364329"/>
            <a:chOff x="3173014" y="2956717"/>
            <a:chExt cx="944566" cy="944566"/>
          </a:xfrm>
        </p:grpSpPr>
        <p:sp>
          <p:nvSpPr>
            <p:cNvPr id="55" name="Oval 5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57" name="Straight Connector 56"/>
          <p:cNvCxnSpPr>
            <a:stCxn id="55" idx="6"/>
          </p:cNvCxnSpPr>
          <p:nvPr/>
        </p:nvCxnSpPr>
        <p:spPr>
          <a:xfrm>
            <a:off x="4978934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>
            <a:off x="6502013" y="5431842"/>
            <a:ext cx="364329" cy="364329"/>
            <a:chOff x="3173014" y="2956717"/>
            <a:chExt cx="944566" cy="944566"/>
          </a:xfrm>
        </p:grpSpPr>
        <p:sp>
          <p:nvSpPr>
            <p:cNvPr id="59" name="Oval 58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1" name="Straight Connector 60"/>
          <p:cNvCxnSpPr>
            <a:stCxn id="59" idx="6"/>
          </p:cNvCxnSpPr>
          <p:nvPr/>
        </p:nvCxnSpPr>
        <p:spPr>
          <a:xfrm>
            <a:off x="6866342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8389422" y="5431842"/>
            <a:ext cx="364329" cy="364329"/>
            <a:chOff x="3173014" y="2956717"/>
            <a:chExt cx="944566" cy="944566"/>
          </a:xfrm>
        </p:grpSpPr>
        <p:sp>
          <p:nvSpPr>
            <p:cNvPr id="63" name="Oval 62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5" name="Straight Connector 64"/>
          <p:cNvCxnSpPr>
            <a:stCxn id="63" idx="6"/>
          </p:cNvCxnSpPr>
          <p:nvPr/>
        </p:nvCxnSpPr>
        <p:spPr>
          <a:xfrm>
            <a:off x="8753751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/>
          <p:nvPr/>
        </p:nvGrpSpPr>
        <p:grpSpPr>
          <a:xfrm>
            <a:off x="10276831" y="5431842"/>
            <a:ext cx="364329" cy="364329"/>
            <a:chOff x="3173014" y="2956717"/>
            <a:chExt cx="944566" cy="944566"/>
          </a:xfrm>
        </p:grpSpPr>
        <p:sp>
          <p:nvSpPr>
            <p:cNvPr id="67" name="Oval 6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Oval 67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70" name="Straight Connector 69"/>
          <p:cNvCxnSpPr/>
          <p:nvPr/>
        </p:nvCxnSpPr>
        <p:spPr>
          <a:xfrm flipV="1">
            <a:off x="101543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2901662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901662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 smtClean="0"/>
              <a:t>NEXT</a:t>
            </a:r>
            <a:endParaRPr lang="fr-FR" dirty="0"/>
          </a:p>
        </p:txBody>
      </p:sp>
      <p:sp>
        <p:nvSpPr>
          <p:cNvPr id="76" name="TextBox 75"/>
          <p:cNvSpPr txBox="1"/>
          <p:nvPr/>
        </p:nvSpPr>
        <p:spPr>
          <a:xfrm>
            <a:off x="2901662" y="2550035"/>
            <a:ext cx="1692000" cy="72628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 smtClean="0"/>
              <a:t>ETABS/SAP DEMAND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478234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>
                <a:solidFill>
                  <a:schemeClr val="accent1"/>
                </a:solidFill>
              </a:rPr>
              <a:t>NEXT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4782340" y="4206903"/>
            <a:ext cx="1692000" cy="39389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BIG DATA </a:t>
            </a:r>
          </a:p>
        </p:txBody>
      </p:sp>
      <p:cxnSp>
        <p:nvCxnSpPr>
          <p:cNvPr id="84" name="Straight Connector 83"/>
          <p:cNvCxnSpPr/>
          <p:nvPr/>
        </p:nvCxnSpPr>
        <p:spPr>
          <a:xfrm flipV="1">
            <a:off x="478234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854925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 smtClean="0">
                <a:solidFill>
                  <a:schemeClr val="accent1"/>
                </a:solidFill>
              </a:rPr>
              <a:t>12/2018</a:t>
            </a:r>
            <a:endParaRPr lang="fr-FR" sz="2800" dirty="0">
              <a:solidFill>
                <a:schemeClr val="accent1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8549250" y="4206903"/>
            <a:ext cx="1692000" cy="105868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dirty="0">
                <a:latin typeface="Segoe UI" panose="020B0502040204020203" pitchFamily="34" charset="0"/>
                <a:cs typeface="Segoe UI" panose="020B0502040204020203" pitchFamily="34" charset="0"/>
              </a:rPr>
              <a:t>MULTI-MODES PUSHOVER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V="1">
            <a:off x="854925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6687846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6687846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NEXT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6687846" y="2550035"/>
            <a:ext cx="1851828" cy="10895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IMPROVE STABILITY </a:t>
            </a:r>
            <a:r>
              <a:rPr lang="fr-FR" dirty="0" smtClean="0"/>
              <a:t>AND </a:t>
            </a:r>
            <a:r>
              <a:rPr lang="fr-FR" dirty="0"/>
              <a:t>PERFORMANCE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10469885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10469885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 smtClean="0"/>
              <a:t>2019</a:t>
            </a:r>
            <a:endParaRPr lang="fr-FR" dirty="0"/>
          </a:p>
        </p:txBody>
      </p:sp>
      <p:sp>
        <p:nvSpPr>
          <p:cNvPr id="93" name="TextBox 92"/>
          <p:cNvSpPr txBox="1"/>
          <p:nvPr/>
        </p:nvSpPr>
        <p:spPr>
          <a:xfrm>
            <a:off x="10469885" y="2550035"/>
            <a:ext cx="1691999" cy="105868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NONLINEAR TIME HISTORY ANALYSIS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Roadmap</a:t>
            </a:r>
            <a:endParaRPr lang="fr-FR" dirty="0">
              <a:solidFill>
                <a:srgbClr val="1ABC9C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67F32AE-2E45-4B46-962B-9B7EA16B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3584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TW" dirty="0" smtClean="0"/>
              <a:t>PAPER REVIEW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29</a:t>
            </a:fld>
            <a:endParaRPr lang="fr-FR"/>
          </a:p>
        </p:txBody>
      </p:sp>
      <p:sp>
        <p:nvSpPr>
          <p:cNvPr id="6" name="文字方塊 5"/>
          <p:cNvSpPr txBox="1"/>
          <p:nvPr/>
        </p:nvSpPr>
        <p:spPr>
          <a:xfrm>
            <a:off x="839788" y="2716567"/>
            <a:ext cx="5256212" cy="267765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modal pushover analysis 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procedure to estimate seismic demands for </a:t>
            </a:r>
            <a:r>
              <a:rPr lang="en-US" altLang="zh-TW" sz="2800" dirty="0" err="1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unsymmetric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-plan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buildings</a:t>
            </a:r>
          </a:p>
          <a:p>
            <a:pPr algn="l">
              <a:lnSpc>
                <a:spcPct val="120000"/>
              </a:lnSpc>
            </a:pP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829255" y="2716567"/>
            <a:ext cx="5256213" cy="164352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modal pushover analysis </a:t>
            </a: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procedure for estimating seismic demands for </a:t>
            </a: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buildings</a:t>
            </a:r>
            <a:endParaRPr lang="en-US" altLang="zh-TW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987176" y="3257387"/>
            <a:ext cx="475451" cy="56188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</a:t>
            </a: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90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版面配置區 7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8295334" cy="701731"/>
          </a:xfrm>
        </p:spPr>
        <p:txBody>
          <a:bodyPr/>
          <a:lstStyle/>
          <a:p>
            <a:r>
              <a:rPr lang="en-US" altLang="zh-TW" dirty="0" smtClean="0"/>
              <a:t>WHY </a:t>
            </a:r>
            <a:r>
              <a:rPr lang="en-US" altLang="zh-TW" dirty="0" smtClean="0">
                <a:solidFill>
                  <a:schemeClr val="accent1"/>
                </a:solidFill>
              </a:rPr>
              <a:t>ONE</a:t>
            </a:r>
            <a:r>
              <a:rPr lang="zh-TW" altLang="en-US" dirty="0" smtClean="0"/>
              <a:t> </a:t>
            </a:r>
            <a:r>
              <a:rPr lang="en-US" altLang="zh-TW" dirty="0" smtClean="0"/>
              <a:t>YIELDING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OCCUR?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3</a:t>
            </a:fld>
            <a:endParaRPr lang="fr-FR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42492" y="1585749"/>
            <a:ext cx="8051347" cy="227349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6994" y="3972396"/>
            <a:ext cx="3275498" cy="274907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1475182"/>
            <a:ext cx="3054242" cy="2494626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5640270" y="4665861"/>
            <a:ext cx="1444113" cy="427425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5 </a:t>
            </a:r>
            <a:r>
              <a:rPr lang="en-US" altLang="zh-TW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COLUMNS</a:t>
            </a:r>
            <a:endParaRPr lang="zh-TW" altLang="en-US" sz="20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259879" y="4879573"/>
            <a:ext cx="4974632" cy="628442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32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SIMULTANEOUSLY</a:t>
            </a:r>
            <a:r>
              <a:rPr lang="en-US" altLang="zh-TW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 YIELDING</a:t>
            </a:r>
            <a:endParaRPr lang="zh-TW" altLang="en-US" sz="32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1837677" y="3075548"/>
            <a:ext cx="1308948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5 </a:t>
            </a:r>
            <a:r>
              <a:rPr lang="en-US" altLang="zh-TW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COLUMNS</a:t>
            </a:r>
            <a:endParaRPr lang="zh-TW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692440" y="3549857"/>
            <a:ext cx="1475725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SAME HEIGHT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640270" y="6241002"/>
            <a:ext cx="92398" cy="609398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endParaRPr lang="zh-TW" altLang="en-US" sz="28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3427116" y="5660779"/>
            <a:ext cx="1535036" cy="393890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Segoe UI Light" panose="020B0502040204020203" pitchFamily="34" charset="0"/>
                <a:cs typeface="Segoe UI Light" panose="020B0502040204020203" pitchFamily="34" charset="0"/>
              </a:rPr>
              <a:t>ONE YIELDING</a:t>
            </a:r>
            <a:endParaRPr lang="zh-TW" alt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6096000" y="6204069"/>
            <a:ext cx="4637735" cy="68326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Incremental Dynamic Analysis with Multi-Modes for Seismic Performance Evaluation of RC </a:t>
            </a:r>
            <a:r>
              <a:rPr lang="en-US" altLang="zh-TW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Bridges</a:t>
            </a:r>
            <a:endParaRPr lang="en-US" altLang="zh-TW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610600" y="3574415"/>
            <a:ext cx="26388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TRANSVERSE DIRECTION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821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6120410" cy="701731"/>
          </a:xfrm>
        </p:spPr>
        <p:txBody>
          <a:bodyPr/>
          <a:lstStyle/>
          <a:p>
            <a:r>
              <a:rPr lang="en-US" altLang="zh-TW" dirty="0"/>
              <a:t>PBEE </a:t>
            </a:r>
            <a:r>
              <a:rPr lang="en-US" altLang="zh-TW" dirty="0" smtClean="0"/>
              <a:t>FRAMEWORK</a:t>
            </a:r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4</a:t>
            </a:fld>
            <a:endParaRPr lang="fr-FR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8563" y="1640630"/>
            <a:ext cx="7181850" cy="914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839788" y="3952801"/>
                <a:ext cx="4064959" cy="916148"/>
              </a:xfrm>
              <a:prstGeom prst="rect">
                <a:avLst/>
              </a:prstGeom>
              <a:noFill/>
            </p:spPr>
            <p:txBody>
              <a:bodyPr wrap="none" lIns="0" rtlCol="0" anchor="t">
                <a:spAutoFit/>
              </a:bodyPr>
              <a:lstStyle/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𝐷𝑉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</m:ctrlPr>
                            </m:eqArrPr>
                            <m:e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1, 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𝑙𝑖𝑚𝑖𝑡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−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𝑠𝑡𝑎𝑡𝑒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 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𝑖𝑠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 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𝑒𝑥𝑐𝑒𝑒𝑑𝑒𝑑</m:t>
                              </m:r>
                            </m:e>
                            <m:e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0, </m:t>
                              </m:r>
                              <m:r>
                                <a:rPr lang="en-US" altLang="zh-TW" sz="2000" b="0" i="1" smtClean="0">
                                  <a:latin typeface="Cambria Math" panose="02040503050406030204" pitchFamily="18" charset="0"/>
                                  <a:cs typeface="Segoe UI Light" panose="020B0502040204020203" pitchFamily="34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8" y="3952801"/>
                <a:ext cx="4064959" cy="91614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2879800"/>
            <a:ext cx="2562225" cy="3238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3392488"/>
            <a:ext cx="1895475" cy="3714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839788" y="5007598"/>
                <a:ext cx="2603790" cy="461665"/>
              </a:xfrm>
              <a:prstGeom prst="rect">
                <a:avLst/>
              </a:prstGeom>
              <a:noFill/>
            </p:spPr>
            <p:txBody>
              <a:bodyPr wrap="none" lIns="0" rtlCol="0" anchor="t">
                <a:spAutoFit/>
              </a:bodyPr>
              <a:lstStyle/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𝜆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  <m:t>𝐼𝑀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: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h𝑎𝑧𝑎𝑟𝑑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 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𝑐𝑢𝑟𝑣𝑒</m:t>
                      </m:r>
                      <m:r>
                        <a:rPr lang="en-US" altLang="zh-TW" sz="2000" b="0" i="1" smtClean="0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 </m:t>
                      </m:r>
                    </m:oMath>
                  </m:oMathPara>
                </a14:m>
                <a:endParaRPr lang="zh-TW" altLang="en-US" sz="20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8" y="5007598"/>
                <a:ext cx="260379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839788" y="5650919"/>
                <a:ext cx="7717882" cy="461665"/>
              </a:xfrm>
              <a:prstGeom prst="rect">
                <a:avLst/>
              </a:prstGeom>
              <a:noFill/>
            </p:spPr>
            <p:txBody>
              <a:bodyPr wrap="none" lIns="0" rtlCol="0" anchor="t">
                <a:spAutoFit/>
              </a:bodyPr>
              <a:lstStyle/>
              <a:p>
                <a:pPr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𝐺</m:t>
                      </m:r>
                      <m:d>
                        <m:dPr>
                          <m:ctrlPr>
                            <a:rPr lang="en-US" altLang="zh-TW" sz="2000" i="1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altLang="zh-TW" sz="2000" i="1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  <m:t>𝐷𝑀</m:t>
                          </m:r>
                        </m:e>
                        <m:e>
                          <m:r>
                            <a:rPr lang="en-US" altLang="zh-TW" sz="2000" i="1">
                              <a:latin typeface="Cambria Math" panose="02040503050406030204" pitchFamily="18" charset="0"/>
                              <a:cs typeface="Segoe UI Light" panose="020B0502040204020203" pitchFamily="34" charset="0"/>
                            </a:rPr>
                            <m:t>𝐼𝑀</m:t>
                          </m:r>
                        </m:e>
                      </m:d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:(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𝑐𝑜𝑛𝑑𝑖𝑡𝑖𝑜𝑛𝑎𝑙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) 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𝑐𝑜𝑚𝑝𝑙𝑒𝑚𝑒𝑛𝑡𝑎𝑟𝑦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 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𝑐𝑢𝑚𝑢𝑙𝑎𝑡𝑖𝑣𝑒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 </m:t>
                      </m:r>
                      <m:r>
                        <a:rPr lang="en-US" altLang="zh-TW" sz="2000" i="1">
                          <a:latin typeface="Cambria Math" panose="02040503050406030204" pitchFamily="18" charset="0"/>
                          <a:cs typeface="Segoe UI Light" panose="020B0502040204020203" pitchFamily="34" charset="0"/>
                        </a:rPr>
                        <m:t>𝑑𝑖𝑠𝑡𝑟𝑖𝑏𝑢𝑡𝑖𝑜𝑛</m:t>
                      </m:r>
                    </m:oMath>
                  </m:oMathPara>
                </a14:m>
                <a:endParaRPr lang="zh-TW" altLang="en-US" sz="20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8" y="5650919"/>
                <a:ext cx="7717882" cy="46166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圖片 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59488" y="2638685"/>
            <a:ext cx="2638425" cy="32385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906736" y="6356350"/>
            <a:ext cx="2980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Incremental dynamic analysis</a:t>
            </a:r>
          </a:p>
        </p:txBody>
      </p:sp>
    </p:spTree>
    <p:extLst>
      <p:ext uri="{BB962C8B-B14F-4D97-AF65-F5344CB8AC3E}">
        <p14:creationId xmlns:p14="http://schemas.microsoft.com/office/powerpoint/2010/main" val="107333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9787" y="660400"/>
            <a:ext cx="6147281" cy="2048766"/>
          </a:xfrm>
        </p:spPr>
        <p:txBody>
          <a:bodyPr/>
          <a:lstStyle/>
          <a:p>
            <a:r>
              <a:rPr lang="en-US" altLang="zh-TW" dirty="0"/>
              <a:t>CAPACITY RESOLUTION</a:t>
            </a:r>
          </a:p>
          <a:p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5</a:t>
            </a:fld>
            <a:endParaRPr lang="fr-FR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3630" y="4390711"/>
            <a:ext cx="10477500" cy="1276350"/>
          </a:xfrm>
          <a:prstGeom prst="rect">
            <a:avLst/>
          </a:prstGeom>
        </p:spPr>
      </p:pic>
      <p:grpSp>
        <p:nvGrpSpPr>
          <p:cNvPr id="23" name="群組 22"/>
          <p:cNvGrpSpPr/>
          <p:nvPr/>
        </p:nvGrpSpPr>
        <p:grpSpPr>
          <a:xfrm>
            <a:off x="6640839" y="209591"/>
            <a:ext cx="5187518" cy="4114598"/>
            <a:chOff x="3450432" y="2369828"/>
            <a:chExt cx="5256212" cy="4169084"/>
          </a:xfrm>
        </p:grpSpPr>
        <p:pic>
          <p:nvPicPr>
            <p:cNvPr id="24" name="圖片 23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450432" y="2369828"/>
              <a:ext cx="5256212" cy="4169084"/>
            </a:xfrm>
            <a:prstGeom prst="rect">
              <a:avLst/>
            </a:prstGeom>
          </p:spPr>
        </p:pic>
        <p:sp>
          <p:nvSpPr>
            <p:cNvPr id="25" name="橢圓 24"/>
            <p:cNvSpPr/>
            <p:nvPr/>
          </p:nvSpPr>
          <p:spPr>
            <a:xfrm>
              <a:off x="4130933" y="5873676"/>
              <a:ext cx="107576" cy="1075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橢圓 25"/>
            <p:cNvSpPr/>
            <p:nvPr/>
          </p:nvSpPr>
          <p:spPr>
            <a:xfrm>
              <a:off x="4240302" y="5649559"/>
              <a:ext cx="107576" cy="1075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橢圓 26"/>
            <p:cNvSpPr/>
            <p:nvPr/>
          </p:nvSpPr>
          <p:spPr>
            <a:xfrm>
              <a:off x="4358636" y="5214046"/>
              <a:ext cx="107576" cy="1075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橢圓 27"/>
            <p:cNvSpPr/>
            <p:nvPr/>
          </p:nvSpPr>
          <p:spPr>
            <a:xfrm>
              <a:off x="4693916" y="4367905"/>
              <a:ext cx="107576" cy="1075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橢圓 28"/>
            <p:cNvSpPr/>
            <p:nvPr/>
          </p:nvSpPr>
          <p:spPr>
            <a:xfrm>
              <a:off x="6191022" y="3082533"/>
              <a:ext cx="107576" cy="1075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橢圓 29"/>
            <p:cNvSpPr/>
            <p:nvPr/>
          </p:nvSpPr>
          <p:spPr>
            <a:xfrm>
              <a:off x="7279338" y="2836899"/>
              <a:ext cx="107576" cy="1075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橢圓 30"/>
            <p:cNvSpPr/>
            <p:nvPr/>
          </p:nvSpPr>
          <p:spPr>
            <a:xfrm>
              <a:off x="7992991" y="2756685"/>
              <a:ext cx="107576" cy="1075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839788" y="1972868"/>
            <a:ext cx="525621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/>
              <a:t>Furthermore, to improve upon the capacity resolution, a simple enhancement is to add a step-reducing routine, for example bisection, when collapse (e.g. non-convergence) is detected, so as to tighten the bracketing of the </a:t>
            </a:r>
            <a:r>
              <a:rPr lang="en-US" altLang="zh-TW" sz="2000" dirty="0" err="1"/>
              <a:t>flatline</a:t>
            </a:r>
            <a:r>
              <a:rPr lang="en-US" altLang="zh-TW" sz="2000" dirty="0"/>
              <a:t>. </a:t>
            </a:r>
          </a:p>
        </p:txBody>
      </p:sp>
      <p:sp>
        <p:nvSpPr>
          <p:cNvPr id="5" name="文字方塊 4"/>
          <p:cNvSpPr txBox="1"/>
          <p:nvPr/>
        </p:nvSpPr>
        <p:spPr>
          <a:xfrm rot="5400000">
            <a:off x="2974019" y="3911347"/>
            <a:ext cx="560410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TW" sz="2800" dirty="0" smtClean="0">
                <a:solidFill>
                  <a:srgbClr val="FF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&lt;&gt;</a:t>
            </a:r>
            <a:endParaRPr lang="zh-TW" altLang="en-US" sz="2800" dirty="0" smtClean="0">
              <a:solidFill>
                <a:srgbClr val="FF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839787" y="4128117"/>
            <a:ext cx="20454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>
            <a:off x="3602708" y="4128117"/>
            <a:ext cx="27076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906736" y="6356350"/>
            <a:ext cx="2980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Incremental dynamic analysis</a:t>
            </a:r>
          </a:p>
        </p:txBody>
      </p:sp>
    </p:spTree>
    <p:extLst>
      <p:ext uri="{BB962C8B-B14F-4D97-AF65-F5344CB8AC3E}">
        <p14:creationId xmlns:p14="http://schemas.microsoft.com/office/powerpoint/2010/main" val="46892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/>
          <p:cNvCxnSpPr/>
          <p:nvPr/>
        </p:nvCxnSpPr>
        <p:spPr>
          <a:xfrm>
            <a:off x="5361752" y="3200400"/>
            <a:ext cx="1447399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2035539" y="4136231"/>
            <a:ext cx="1548000" cy="163121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FROM EXISTING </a:t>
            </a:r>
            <a:r>
              <a:rPr lang="fr-FR" sz="2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REBAR </a:t>
            </a:r>
            <a:r>
              <a:rPr lang="fr-FR" sz="2000" dirty="0" smtClean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(WITHOUT ETABS)</a:t>
            </a:r>
            <a:endParaRPr lang="fr-FR" sz="2000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427503" y="2728117"/>
            <a:ext cx="944566" cy="944566"/>
            <a:chOff x="3173014" y="2956717"/>
            <a:chExt cx="944566" cy="944566"/>
          </a:xfrm>
        </p:grpSpPr>
        <p:sp>
          <p:nvSpPr>
            <p:cNvPr id="19" name="Oval 18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2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035538" y="2728117"/>
            <a:ext cx="944566" cy="944566"/>
            <a:chOff x="3173014" y="2956717"/>
            <a:chExt cx="944566" cy="944566"/>
          </a:xfrm>
        </p:grpSpPr>
        <p:sp>
          <p:nvSpPr>
            <p:cNvPr id="26" name="Oval 2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Oval 2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819468" y="2728117"/>
            <a:ext cx="944566" cy="944566"/>
            <a:chOff x="3173014" y="2956717"/>
            <a:chExt cx="944566" cy="944566"/>
          </a:xfrm>
        </p:grpSpPr>
        <p:sp>
          <p:nvSpPr>
            <p:cNvPr id="29" name="Oval 28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Oval 29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9211433" y="2728117"/>
            <a:ext cx="944566" cy="944566"/>
            <a:chOff x="3173014" y="2956717"/>
            <a:chExt cx="944566" cy="944566"/>
          </a:xfrm>
        </p:grpSpPr>
        <p:sp>
          <p:nvSpPr>
            <p:cNvPr id="32" name="Oval 31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Oval 32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427503" y="4136231"/>
            <a:ext cx="1548000" cy="70788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ETABS/SAP DEMAND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19467" y="4136231"/>
            <a:ext cx="1548000" cy="1015663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MULTI-MODES PUSHOVER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11431" y="4136231"/>
            <a:ext cx="1548000" cy="132343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NONLINEAR TIME HISTORY ANALYSIS</a:t>
            </a:r>
          </a:p>
        </p:txBody>
      </p:sp>
      <p:cxnSp>
        <p:nvCxnSpPr>
          <p:cNvPr id="14" name="Straight Connector 13"/>
          <p:cNvCxnSpPr>
            <a:stCxn id="27" idx="6"/>
            <a:endCxn id="23" idx="2"/>
          </p:cNvCxnSpPr>
          <p:nvPr/>
        </p:nvCxnSpPr>
        <p:spPr>
          <a:xfrm>
            <a:off x="2980104" y="3200400"/>
            <a:ext cx="1447399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774351" y="3200400"/>
            <a:ext cx="1447399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OUTLINE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9780B4-FF66-4DCC-97E4-73EAEEB3ED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777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FF8DC14-A601-4B10-B2F5-C42A4FE31E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PRECONDITION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391D295-11BF-4718-91CB-6AFBEFD78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7</a:t>
            </a:fld>
            <a:endParaRPr lang="fr-FR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ACF3A50-2C28-480B-8FE6-83656F9591CE}"/>
              </a:ext>
            </a:extLst>
          </p:cNvPr>
          <p:cNvSpPr txBox="1"/>
          <p:nvPr/>
        </p:nvSpPr>
        <p:spPr>
          <a:xfrm>
            <a:off x="1917453" y="3392488"/>
            <a:ext cx="123367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GIRDER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E3FDEF3-1828-4495-B4A1-7C16B743DA95}"/>
              </a:ext>
            </a:extLst>
          </p:cNvPr>
          <p:cNvSpPr txBox="1"/>
          <p:nvPr/>
        </p:nvSpPr>
        <p:spPr>
          <a:xfrm>
            <a:off x="4239929" y="2454859"/>
            <a:ext cx="5133457" cy="978729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LATERAL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FORCE(EARTHQUAKE, 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WIND)</a:t>
            </a:r>
          </a:p>
          <a:p>
            <a:pPr>
              <a:lnSpc>
                <a:spcPct val="120000"/>
              </a:lnSpc>
            </a:pPr>
            <a:r>
              <a:rPr lang="en-US" altLang="zh-TW" sz="2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GRAVITY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TW" sz="2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LOAD(DEAD, 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LIVE)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8E7C286-A79A-4022-AEA9-6085FE50FE4A}"/>
              </a:ext>
            </a:extLst>
          </p:cNvPr>
          <p:cNvSpPr txBox="1"/>
          <p:nvPr/>
        </p:nvSpPr>
        <p:spPr>
          <a:xfrm>
            <a:off x="4239929" y="4146182"/>
            <a:ext cx="6350391" cy="142192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EARTHQUAKE </a:t>
            </a:r>
            <a:r>
              <a:rPr lang="en-US" altLang="zh-TW" sz="2400" dirty="0">
                <a:solidFill>
                  <a:schemeClr val="accent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VERTICAL</a:t>
            </a: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FORCE</a:t>
            </a:r>
          </a:p>
          <a:p>
            <a:pPr>
              <a:lnSpc>
                <a:spcPct val="120000"/>
              </a:lnSpc>
            </a:pPr>
            <a:r>
              <a:rPr lang="en-US" altLang="zh-TW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LATERAL EARTH PRESSURE, GROUND WATER PRESSURE, OR PRESSURE OF BULK MATERIALS</a:t>
            </a:r>
            <a:endParaRPr lang="zh-TW" alt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3932808" y="2478088"/>
            <a:ext cx="0" cy="9144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3932808" y="4146182"/>
            <a:ext cx="0" cy="144675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562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232D6371-0CEF-4471-B3E0-5A861A08D2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/>
              <a:t>PRECONDITION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EF71E66-4E7F-45AF-8890-C74360E82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8</a:t>
            </a:fld>
            <a:endParaRPr lang="fr-FR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7E997A1-8E87-451B-85D0-AB2B4ED05252}"/>
              </a:ext>
            </a:extLst>
          </p:cNvPr>
          <p:cNvSpPr txBox="1"/>
          <p:nvPr/>
        </p:nvSpPr>
        <p:spPr>
          <a:xfrm>
            <a:off x="2082696" y="1419244"/>
            <a:ext cx="3862852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BOUNDARY CONDITION</a:t>
            </a:r>
            <a:endParaRPr lang="zh-TW" altLang="en-US" sz="2800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7D9545A-7532-4214-8B1D-D01BB0898919}"/>
              </a:ext>
            </a:extLst>
          </p:cNvPr>
          <p:cNvSpPr txBox="1"/>
          <p:nvPr/>
        </p:nvSpPr>
        <p:spPr>
          <a:xfrm>
            <a:off x="2878234" y="2371839"/>
            <a:ext cx="1135888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FIX-FIX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381E8AA-56A3-4423-AA6B-7792E0AB8B9F}"/>
              </a:ext>
            </a:extLst>
          </p:cNvPr>
          <p:cNvSpPr txBox="1"/>
          <p:nvPr/>
        </p:nvSpPr>
        <p:spPr>
          <a:xfrm>
            <a:off x="7055893" y="5255045"/>
            <a:ext cx="1299395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PIN-PIN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A85C5CE-E8D3-4F1F-BA45-34CF19EA5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9504" y="106270"/>
            <a:ext cx="2155033" cy="208407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68D6EFB-D77E-45AE-9174-3E3F7211E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684" y="2371839"/>
            <a:ext cx="2155032" cy="208406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A327FCB-AF36-4D26-8C06-1561CC3F4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4684" y="4637406"/>
            <a:ext cx="2155032" cy="208406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3C08D06-E9D6-4096-935A-86D440B17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2538" y="3413873"/>
            <a:ext cx="2767281" cy="267615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137647" y="1011265"/>
            <a:ext cx="121764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FIX-PIN</a:t>
            </a:r>
            <a:endParaRPr lang="en-US" altLang="zh-TW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945287" y="3133155"/>
            <a:ext cx="1410001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FIX-FREE</a:t>
            </a:r>
            <a:endParaRPr lang="en-US" altLang="zh-TW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直線接點 14"/>
          <p:cNvCxnSpPr/>
          <p:nvPr/>
        </p:nvCxnSpPr>
        <p:spPr>
          <a:xfrm>
            <a:off x="6096000" y="772357"/>
            <a:ext cx="0" cy="52644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2538" y="3010506"/>
            <a:ext cx="2767281" cy="403367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3234" y="5820822"/>
            <a:ext cx="1554103" cy="215994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3181" y="3694591"/>
            <a:ext cx="1554211" cy="223533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3181" y="1588947"/>
            <a:ext cx="1554211" cy="22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E55DE532-EDE5-4021-9971-3962D88034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altLang="zh-TW" dirty="0" smtClean="0"/>
              <a:t>TOP ALGORITHM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CBAF4B9-B901-4EF9-8688-1F354D74E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0746BA-D1AA-4FF4-8D48-BDBC7FF48778}" type="slidenum">
              <a:rPr lang="fr-FR" smtClean="0"/>
              <a:t>9</a:t>
            </a:fld>
            <a:endParaRPr lang="fr-FR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CA8AEF9-3837-47D5-BE6B-78E01D49DD4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91749" y="1553000"/>
            <a:ext cx="5008501" cy="3752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9114EC7-FC1B-4699-9438-E42F8993A176}"/>
              </a:ext>
            </a:extLst>
          </p:cNvPr>
          <p:cNvSpPr txBox="1"/>
          <p:nvPr/>
        </p:nvSpPr>
        <p:spPr>
          <a:xfrm>
            <a:off x="4635589" y="3148282"/>
            <a:ext cx="2991846" cy="561436"/>
          </a:xfrm>
          <a:prstGeom prst="rect">
            <a:avLst/>
          </a:prstGeom>
          <a:noFill/>
        </p:spPr>
        <p:txBody>
          <a:bodyPr wrap="non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INITIAL </a:t>
            </a:r>
            <a:r>
              <a:rPr lang="en-US" altLang="zh-TW" sz="28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TOP REBAR</a:t>
            </a:r>
            <a:endParaRPr lang="zh-TW" alt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26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48">
      <a:dk1>
        <a:srgbClr val="565656"/>
      </a:dk1>
      <a:lt1>
        <a:sysClr val="window" lastClr="FFFFFF"/>
      </a:lt1>
      <a:dk2>
        <a:srgbClr val="44546A"/>
      </a:dk2>
      <a:lt2>
        <a:srgbClr val="E7E6E6"/>
      </a:lt2>
      <a:accent1>
        <a:srgbClr val="1ABC9C"/>
      </a:accent1>
      <a:accent2>
        <a:srgbClr val="3498DB"/>
      </a:accent2>
      <a:accent3>
        <a:srgbClr val="E95849"/>
      </a:accent3>
      <a:accent4>
        <a:srgbClr val="E67E22"/>
      </a:accent4>
      <a:accent5>
        <a:srgbClr val="34495E"/>
      </a:accent5>
      <a:accent6>
        <a:srgbClr val="9B59B6"/>
      </a:accent6>
      <a:hlink>
        <a:srgbClr val="00B0F0"/>
      </a:hlink>
      <a:folHlink>
        <a:srgbClr val="954F72"/>
      </a:folHlink>
    </a:clrScheme>
    <a:fontScheme name="Custom 5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rtlCol="0" anchor="t">
        <a:spAutoFit/>
      </a:bodyPr>
      <a:lstStyle>
        <a:defPPr algn="l">
          <a:lnSpc>
            <a:spcPct val="120000"/>
          </a:lnSpc>
          <a:defRPr sz="2800" dirty="0" smtClean="0">
            <a:latin typeface="Segoe UI Light" panose="020B0502040204020203" pitchFamily="34" charset="0"/>
            <a:cs typeface="Segoe UI Light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FA520563873D4EB8CBD5344A351BEB" ma:contentTypeVersion="0" ma:contentTypeDescription="Crée un document." ma:contentTypeScope="" ma:versionID="005ce72954985de94fc750614f2007c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6883d0f3030e52908f9a4448a35c02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8BF5EC3-CBCF-41C7-846F-A9B4B81CCEA8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FF14EDAB-351E-4851-B148-260C81C296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457E87-E546-449E-A4D1-371201992E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3904</TotalTime>
  <Words>825</Words>
  <Application>Microsoft Office PowerPoint</Application>
  <PresentationFormat>寬螢幕</PresentationFormat>
  <Paragraphs>253</Paragraphs>
  <Slides>29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7" baseType="lpstr">
      <vt:lpstr>新細明體</vt:lpstr>
      <vt:lpstr>Arial</vt:lpstr>
      <vt:lpstr>Calibri</vt:lpstr>
      <vt:lpstr>Cambria Math</vt:lpstr>
      <vt:lpstr>Segoe UI</vt:lpstr>
      <vt:lpstr>Segoe UI Light</vt:lpstr>
      <vt:lpstr>Wingdings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Peetch by Slidor</dc:title>
  <dc:creator>Slidor</dc:creator>
  <cp:keywords>PowerPoint, Slidor, Template, Pitch</cp:keywords>
  <cp:lastModifiedBy>Windows 使用者</cp:lastModifiedBy>
  <cp:revision>242</cp:revision>
  <dcterms:created xsi:type="dcterms:W3CDTF">2015-10-12T10:51:44Z</dcterms:created>
  <dcterms:modified xsi:type="dcterms:W3CDTF">2018-09-27T05:48:04Z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0x01010005FA520563873D4EB8CBD5344A351BEB</vt:lpwstr>
  </property>
</Properties>
</file>

<file path=docProps/thumbnail.jpeg>
</file>